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1"/>
  </p:notesMasterIdLst>
  <p:sldIdLst>
    <p:sldId id="456" r:id="rId3"/>
    <p:sldId id="457" r:id="rId4"/>
    <p:sldId id="458" r:id="rId5"/>
    <p:sldId id="459" r:id="rId6"/>
    <p:sldId id="460" r:id="rId7"/>
    <p:sldId id="461" r:id="rId8"/>
    <p:sldId id="462" r:id="rId9"/>
    <p:sldId id="463" r:id="rId10"/>
    <p:sldId id="464" r:id="rId11"/>
    <p:sldId id="465" r:id="rId12"/>
    <p:sldId id="466" r:id="rId13"/>
    <p:sldId id="467" r:id="rId14"/>
    <p:sldId id="468" r:id="rId15"/>
    <p:sldId id="469" r:id="rId16"/>
    <p:sldId id="470" r:id="rId17"/>
    <p:sldId id="471" r:id="rId18"/>
    <p:sldId id="472" r:id="rId19"/>
    <p:sldId id="473" r:id="rId20"/>
    <p:sldId id="474" r:id="rId21"/>
    <p:sldId id="475" r:id="rId22"/>
    <p:sldId id="476" r:id="rId23"/>
    <p:sldId id="477" r:id="rId24"/>
    <p:sldId id="478" r:id="rId25"/>
    <p:sldId id="479" r:id="rId26"/>
    <p:sldId id="480" r:id="rId27"/>
    <p:sldId id="481" r:id="rId28"/>
    <p:sldId id="482" r:id="rId29"/>
    <p:sldId id="483" r:id="rId30"/>
    <p:sldId id="484" r:id="rId31"/>
    <p:sldId id="485" r:id="rId32"/>
    <p:sldId id="486" r:id="rId33"/>
    <p:sldId id="487" r:id="rId34"/>
    <p:sldId id="488" r:id="rId35"/>
    <p:sldId id="489" r:id="rId36"/>
    <p:sldId id="490" r:id="rId37"/>
    <p:sldId id="491" r:id="rId38"/>
    <p:sldId id="492" r:id="rId39"/>
    <p:sldId id="493" r:id="rId40"/>
    <p:sldId id="494" r:id="rId41"/>
    <p:sldId id="495" r:id="rId42"/>
    <p:sldId id="496" r:id="rId43"/>
    <p:sldId id="497" r:id="rId44"/>
    <p:sldId id="498" r:id="rId45"/>
    <p:sldId id="499" r:id="rId46"/>
    <p:sldId id="500" r:id="rId47"/>
    <p:sldId id="501" r:id="rId48"/>
    <p:sldId id="502" r:id="rId49"/>
    <p:sldId id="503" r:id="rId50"/>
    <p:sldId id="504" r:id="rId51"/>
    <p:sldId id="505" r:id="rId52"/>
    <p:sldId id="506" r:id="rId53"/>
    <p:sldId id="507" r:id="rId54"/>
    <p:sldId id="508" r:id="rId55"/>
    <p:sldId id="509" r:id="rId56"/>
    <p:sldId id="510" r:id="rId57"/>
    <p:sldId id="511" r:id="rId58"/>
    <p:sldId id="512" r:id="rId59"/>
    <p:sldId id="513" r:id="rId60"/>
    <p:sldId id="514" r:id="rId61"/>
    <p:sldId id="515" r:id="rId62"/>
    <p:sldId id="516" r:id="rId63"/>
    <p:sldId id="517" r:id="rId64"/>
    <p:sldId id="344" r:id="rId65"/>
    <p:sldId id="371" r:id="rId66"/>
    <p:sldId id="372" r:id="rId67"/>
    <p:sldId id="373" r:id="rId68"/>
    <p:sldId id="374" r:id="rId69"/>
    <p:sldId id="375" r:id="rId70"/>
    <p:sldId id="376" r:id="rId71"/>
    <p:sldId id="377" r:id="rId72"/>
    <p:sldId id="378" r:id="rId73"/>
    <p:sldId id="379" r:id="rId74"/>
    <p:sldId id="380" r:id="rId75"/>
    <p:sldId id="381" r:id="rId76"/>
    <p:sldId id="382" r:id="rId77"/>
    <p:sldId id="383" r:id="rId78"/>
    <p:sldId id="384" r:id="rId79"/>
    <p:sldId id="398" r:id="rId80"/>
    <p:sldId id="397" r:id="rId81"/>
    <p:sldId id="385" r:id="rId82"/>
    <p:sldId id="386" r:id="rId83"/>
    <p:sldId id="399" r:id="rId84"/>
    <p:sldId id="400" r:id="rId85"/>
    <p:sldId id="387" r:id="rId86"/>
    <p:sldId id="388" r:id="rId87"/>
    <p:sldId id="389" r:id="rId88"/>
    <p:sldId id="390" r:id="rId89"/>
    <p:sldId id="391" r:id="rId90"/>
    <p:sldId id="392" r:id="rId91"/>
    <p:sldId id="393" r:id="rId92"/>
    <p:sldId id="394" r:id="rId93"/>
    <p:sldId id="395" r:id="rId94"/>
    <p:sldId id="396" r:id="rId95"/>
    <p:sldId id="421" r:id="rId96"/>
    <p:sldId id="429" r:id="rId97"/>
    <p:sldId id="430" r:id="rId98"/>
    <p:sldId id="431" r:id="rId99"/>
    <p:sldId id="455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71" autoAdjust="0"/>
  </p:normalViewPr>
  <p:slideViewPr>
    <p:cSldViewPr>
      <p:cViewPr varScale="1">
        <p:scale>
          <a:sx n="103" d="100"/>
          <a:sy n="103" d="100"/>
        </p:scale>
        <p:origin x="-184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9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98614-56D4-430D-816B-189B8C0CD8C1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AEC02-2974-4952-94D5-412651D2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4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AEC02-2974-4952-94D5-412651D259E3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781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know lots about 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 is the elephant in the room when talking about fun and why people play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Little generalizable,</a:t>
            </a:r>
          </a:p>
          <a:p>
            <a:r>
              <a:rPr lang="en-US" dirty="0" smtClean="0"/>
              <a:t>empirical knowledge</a:t>
            </a:r>
          </a:p>
          <a:p>
            <a:r>
              <a:rPr lang="en-US" dirty="0" smtClean="0"/>
              <a:t>about retention in games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50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exploring the main question, several others popped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answer my research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AEC02-2974-4952-94D5-412651D259E3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8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used</a:t>
            </a:r>
            <a:r>
              <a:rPr lang="en-US" baseline="0" dirty="0" smtClean="0"/>
              <a:t> different methods to look at all these games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51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2002, lots of grind, hence bots</a:t>
            </a:r>
          </a:p>
          <a:p>
            <a:r>
              <a:rPr lang="en-US" b="0" dirty="0" smtClean="0"/>
              <a:t>Interesting for my work because private servers</a:t>
            </a:r>
          </a:p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Finding gear - Higher drop rates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leveling - Higher XP rates</a:t>
            </a:r>
          </a:p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 monsters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 group XP and size</a:t>
            </a:r>
          </a:p>
          <a:p>
            <a:pPr rtl="0" eaLnBrk="1" fontAlgn="t" latinLnBrk="0" hangingPunct="1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10M+ players, “opened MMO to the masses” -&gt; lots of demographic</a:t>
            </a:r>
            <a:r>
              <a:rPr lang="en-US" baseline="0" dirty="0" smtClean="0"/>
              <a:t> segments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Amassing gold - Buy gold from third party</a:t>
            </a:r>
          </a:p>
          <a:p>
            <a:r>
              <a:rPr lang="en-US" dirty="0" smtClean="0"/>
              <a:t>Dungeon bosses – reduce difficulty</a:t>
            </a:r>
            <a:r>
              <a:rPr lang="en-US" baseline="0" dirty="0" smtClean="0"/>
              <a:t> by 5% per month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Download/install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50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5M</a:t>
            </a:r>
            <a:r>
              <a:rPr lang="en-US" b="0" baseline="0" dirty="0" smtClean="0"/>
              <a:t> copies sold, </a:t>
            </a:r>
            <a:r>
              <a:rPr lang="en-US" b="0" dirty="0" smtClean="0"/>
              <a:t>assists allow players to configure the difficulty themselves</a:t>
            </a:r>
          </a:p>
          <a:p>
            <a:r>
              <a:rPr lang="en-US" b="0" dirty="0" smtClean="0"/>
              <a:t>Assists: turn properly, don’t take damage,</a:t>
            </a:r>
            <a:r>
              <a:rPr lang="en-US" b="0" baseline="0" dirty="0" smtClean="0"/>
              <a:t> handle gear box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 million monthly active players in December 2013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level has a goal, limited moves</a:t>
            </a:r>
          </a:p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Winning a level - Buy extra moves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Passing a gate - Invite friends or pay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AEC02-2974-4952-94D5-412651D259E3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8025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Soft-launched summer 2015. Millions of players.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Passing levels – buy a continue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AEC02-2974-4952-94D5-412651D259E3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802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51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games for which we have metrics</a:t>
            </a:r>
            <a:r>
              <a:rPr lang="en-US" baseline="0" dirty="0" smtClean="0"/>
              <a:t> for both challenge and retention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AEC02-2974-4952-94D5-412651D259E3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24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Difficulty causes churn:</a:t>
            </a:r>
            <a:r>
              <a:rPr lang="en-US" baseline="0" dirty="0" smtClean="0"/>
              <a:t> </a:t>
            </a:r>
            <a:r>
              <a:rPr lang="en-US" dirty="0" smtClean="0"/>
              <a:t>Spikes coincide</a:t>
            </a:r>
          </a:p>
          <a:p>
            <a:r>
              <a:rPr lang="en-US" dirty="0" err="1" smtClean="0"/>
              <a:t>pcor</a:t>
            </a:r>
            <a:r>
              <a:rPr lang="en-US" dirty="0" smtClean="0"/>
              <a:t> between diff and churn: spearman </a:t>
            </a:r>
            <a:r>
              <a:rPr lang="en-US" dirty="0" err="1" smtClean="0"/>
              <a:t>ro</a:t>
            </a:r>
            <a:r>
              <a:rPr lang="en-US" dirty="0" smtClean="0"/>
              <a:t> = .71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51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Difficulty causes churn:</a:t>
            </a:r>
            <a:r>
              <a:rPr lang="en-US" baseline="0" dirty="0" smtClean="0"/>
              <a:t> </a:t>
            </a:r>
            <a:r>
              <a:rPr lang="en-US" dirty="0" smtClean="0"/>
              <a:t>Spikes coincide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51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only difficulty,</a:t>
            </a:r>
            <a:r>
              <a:rPr lang="en-US" baseline="0" dirty="0" smtClean="0"/>
              <a:t> but also players’ perception of difficulty, influence churn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AEC02-2974-4952-94D5-412651D259E3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220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AEC02-2974-4952-94D5-412651D259E3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220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what is a rate</a:t>
            </a:r>
          </a:p>
          <a:p>
            <a:r>
              <a:rPr lang="en-US" dirty="0" smtClean="0"/>
              <a:t>Players go on </a:t>
            </a:r>
            <a:r>
              <a:rPr lang="en-US" dirty="0" err="1" smtClean="0"/>
              <a:t>pservs</a:t>
            </a:r>
            <a:r>
              <a:rPr lang="en-US" dirty="0" smtClean="0"/>
              <a:t> because they reduce difficulty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 related to perception of difficulty (but not churn): F4 players disable assists more permanently when followed by easier race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5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arrow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50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51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studying difficulty, I found these other possible confounding factors</a:t>
            </a:r>
          </a:p>
          <a:p>
            <a:r>
              <a:rPr lang="en-US" dirty="0" smtClean="0"/>
              <a:t>Natural effect of time</a:t>
            </a:r>
          </a:p>
          <a:p>
            <a:r>
              <a:rPr lang="en-US" dirty="0" smtClean="0"/>
              <a:t>Jelly Splash,</a:t>
            </a:r>
            <a:r>
              <a:rPr lang="en-US" baseline="0" dirty="0" smtClean="0"/>
              <a:t> Forza 4, </a:t>
            </a:r>
            <a:r>
              <a:rPr lang="en-US" baseline="0" dirty="0" err="1" smtClean="0"/>
              <a:t>WoW</a:t>
            </a:r>
            <a:r>
              <a:rPr lang="en-US" baseline="0" dirty="0" smtClean="0"/>
              <a:t>, Undisclosed game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AEC02-2974-4952-94D5-412651D259E3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6153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Label is “is this session my last?” </a:t>
            </a:r>
          </a:p>
          <a:p>
            <a:r>
              <a:rPr lang="en-US" dirty="0" smtClean="0"/>
              <a:t>* Denotes game-specific features (gate, lives)</a:t>
            </a:r>
          </a:p>
          <a:p>
            <a:r>
              <a:rPr lang="en-US" dirty="0" smtClean="0"/>
              <a:t>For 2 players at the same level, the log odds of churning for the one who has been playing one day longer are 5% higher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513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Label is “is this session my last?” </a:t>
            </a:r>
          </a:p>
          <a:p>
            <a:r>
              <a:rPr lang="en-US" dirty="0" smtClean="0"/>
              <a:t>+ denotes features that were not significant in JS model</a:t>
            </a:r>
          </a:p>
          <a:p>
            <a:r>
              <a:rPr lang="en-US" dirty="0" smtClean="0"/>
              <a:t>For 2 players at the same level, the log odds of churning for the one who has been playing one day longer are 2% higher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513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513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games have different business models: subscription vs paid box vs f2p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AEC02-2974-4952-94D5-412651D259E3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1445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Loading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dot represents 1 step for 1 version</a:t>
            </a:r>
          </a:p>
          <a:p>
            <a:r>
              <a:rPr lang="en-US" dirty="0" smtClean="0"/>
              <a:t>R2: Time explains 90%+ of churn rate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Beta:</a:t>
            </a:r>
            <a:r>
              <a:rPr lang="en-US" baseline="0" dirty="0" smtClean="0"/>
              <a:t> </a:t>
            </a:r>
            <a:r>
              <a:rPr lang="en-US" dirty="0" smtClean="0"/>
              <a:t>for every 10 seconds spent in a step, 1% of players churn</a:t>
            </a:r>
          </a:p>
          <a:p>
            <a:r>
              <a:rPr lang="en-US" dirty="0" smtClean="0"/>
              <a:t>Take-away: Churn does not change across steps, but depends on time only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making a tutorial,</a:t>
            </a:r>
            <a:r>
              <a:rPr lang="en-US" baseline="0" dirty="0" smtClean="0"/>
              <a:t> make it interesting, and make it short if it has lots of </a:t>
            </a:r>
            <a:r>
              <a:rPr lang="en-US" baseline="0" dirty="0" err="1" smtClean="0"/>
              <a:t>unskippable</a:t>
            </a:r>
            <a:r>
              <a:rPr lang="en-US" baseline="0" dirty="0" smtClean="0"/>
              <a:t> hand-holding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513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AEC02-2974-4952-94D5-412651D259E3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008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arrow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50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5 questions related to achievement, each a </a:t>
            </a:r>
            <a:r>
              <a:rPr lang="en-US" dirty="0" smtClean="0"/>
              <a:t>5-point </a:t>
            </a:r>
            <a:r>
              <a:rPr lang="en-US" dirty="0" err="1" smtClean="0"/>
              <a:t>likert</a:t>
            </a:r>
            <a:r>
              <a:rPr lang="en-US" dirty="0" smtClean="0"/>
              <a:t> scale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 “I like leveling up” or “killing other players is fun”</a:t>
            </a:r>
          </a:p>
          <a:p>
            <a:r>
              <a:rPr lang="en-US" dirty="0" smtClean="0"/>
              <a:t>ach</a:t>
            </a:r>
            <a:r>
              <a:rPr lang="en-US" baseline="0" dirty="0" smtClean="0"/>
              <a:t> score = average of 5 questions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Buying gold = tolerating difficulty least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CN tackle harder bosses than 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513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 social structure in WOW</a:t>
            </a:r>
          </a:p>
          <a:p>
            <a:r>
              <a:rPr lang="en-US" dirty="0" smtClean="0"/>
              <a:t>Positive influence:</a:t>
            </a:r>
            <a:r>
              <a:rPr lang="en-US" baseline="0" dirty="0" smtClean="0"/>
              <a:t> being in a guild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Negative influence on ret: solo monks</a:t>
            </a:r>
          </a:p>
          <a:p>
            <a:r>
              <a:rPr lang="en-US" dirty="0" smtClean="0"/>
              <a:t>Monks can solo boss monsters thanks to the Healer and </a:t>
            </a:r>
            <a:r>
              <a:rPr lang="en-US" dirty="0" err="1" smtClean="0"/>
              <a:t>Warpra</a:t>
            </a:r>
            <a:r>
              <a:rPr lang="en-US" dirty="0" smtClean="0"/>
              <a:t> NPC</a:t>
            </a:r>
          </a:p>
          <a:p>
            <a:r>
              <a:rPr lang="en-US" dirty="0" smtClean="0"/>
              <a:t>Players report switching servers when their server has too many solo monks and they can’t find boss monsters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Dmg</a:t>
            </a:r>
            <a:r>
              <a:rPr lang="en-US" dirty="0" smtClean="0"/>
              <a:t> always enabled – hell is other players (Online mode races)</a:t>
            </a:r>
          </a:p>
          <a:p>
            <a:r>
              <a:rPr lang="en-US" dirty="0" smtClean="0"/>
              <a:t>Not immediately related to retention, but definitely to enjoyment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513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513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500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exploring the main question, several others popped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diagram</a:t>
            </a:r>
            <a:r>
              <a:rPr lang="en-US" baseline="0" dirty="0" smtClean="0"/>
              <a:t> helped answer the RQ </a:t>
            </a:r>
          </a:p>
          <a:p>
            <a:r>
              <a:rPr lang="en-US" baseline="0" dirty="0" smtClean="0"/>
              <a:t>But also indicates more directions, e.g. money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AEC02-2974-4952-94D5-412651D259E3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9112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F2p biz model: Sell functional or aesthetic items (power-ups vs skins)</a:t>
            </a:r>
          </a:p>
          <a:p>
            <a:r>
              <a:rPr lang="en-US" dirty="0" smtClean="0"/>
              <a:t>Functional</a:t>
            </a:r>
            <a:r>
              <a:rPr lang="en-US" baseline="0" dirty="0" smtClean="0"/>
              <a:t> rely on difficulty to sell, but difficulty causes churn</a:t>
            </a:r>
          </a:p>
          <a:p>
            <a:r>
              <a:rPr lang="en-US" baseline="0" dirty="0" smtClean="0"/>
              <a:t>-&gt; what about aesthetic items?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Gist:</a:t>
            </a:r>
            <a:r>
              <a:rPr lang="en-US" baseline="0" dirty="0" smtClean="0"/>
              <a:t> given the appropriate mechanics, players will configure the difficulty according to their taste and capacity</a:t>
            </a:r>
            <a:endParaRPr lang="en-US" dirty="0" smtClean="0"/>
          </a:p>
          <a:p>
            <a:r>
              <a:rPr lang="en-US" dirty="0" smtClean="0"/>
              <a:t>Easy assists (full line, autobrake) vs hard assists (clutch)</a:t>
            </a:r>
          </a:p>
          <a:p>
            <a:r>
              <a:rPr lang="en-US" dirty="0" smtClean="0"/>
              <a:t>Player skill = white vs green vs red vs blue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513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513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many reasons why people play games. Challenge is not the only one, but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it’s in all games,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 literature agrees that it’s central to play,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it’s somewhat measurable.</a:t>
            </a:r>
          </a:p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974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Hundreds of </a:t>
            </a:r>
            <a:r>
              <a:rPr lang="en-US" dirty="0" err="1" smtClean="0"/>
              <a:t>pservs</a:t>
            </a:r>
            <a:endParaRPr lang="en-US" dirty="0" smtClean="0"/>
          </a:p>
          <a:p>
            <a:r>
              <a:rPr lang="en-US" dirty="0" smtClean="0"/>
              <a:t>Higher Rates, extra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we know about retention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Engagement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Predict churn – rare because data usually secret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Players prefer </a:t>
            </a:r>
            <a:r>
              <a:rPr lang="en-US" dirty="0" err="1" smtClean="0"/>
              <a:t>pservs</a:t>
            </a:r>
            <a:r>
              <a:rPr lang="en-US" dirty="0" smtClean="0"/>
              <a:t> because: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1- they support group play: buff group</a:t>
            </a:r>
            <a:r>
              <a:rPr lang="en-US" baseline="0" dirty="0" smtClean="0"/>
              <a:t> XP, @who, </a:t>
            </a:r>
            <a:r>
              <a:rPr lang="en-US" dirty="0" smtClean="0"/>
              <a:t>low pop fixed </a:t>
            </a:r>
            <a:r>
              <a:rPr lang="en-US" dirty="0" err="1" smtClean="0"/>
              <a:t>Warpra</a:t>
            </a:r>
            <a:r>
              <a:rPr lang="en-US" dirty="0" smtClean="0"/>
              <a:t> and Healer which enable solo play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2- they boost economy (</a:t>
            </a:r>
            <a:r>
              <a:rPr lang="en-US" baseline="0" dirty="0" smtClean="0"/>
              <a:t>which </a:t>
            </a:r>
            <a:r>
              <a:rPr lang="en-US" dirty="0" smtClean="0"/>
              <a:t>reduces the game’s difficulty): increased rates (reduce grind),</a:t>
            </a:r>
            <a:r>
              <a:rPr lang="en-US" baseline="0" dirty="0" smtClean="0"/>
              <a:t> </a:t>
            </a:r>
            <a:r>
              <a:rPr lang="en-US" dirty="0" smtClean="0"/>
              <a:t>@</a:t>
            </a:r>
            <a:r>
              <a:rPr lang="en-US" dirty="0" err="1" smtClean="0"/>
              <a:t>autotrade</a:t>
            </a:r>
            <a:r>
              <a:rPr lang="en-US" dirty="0" smtClean="0"/>
              <a:t>, @</a:t>
            </a:r>
            <a:r>
              <a:rPr lang="en-US" dirty="0" err="1" smtClean="0"/>
              <a:t>whosell</a:t>
            </a:r>
            <a:endParaRPr lang="en-US" dirty="0" smtClean="0"/>
          </a:p>
          <a:p>
            <a:r>
              <a:rPr lang="en-US" dirty="0" smtClean="0"/>
              <a:t>3- quality of life: Control panel to show off, bot hunting, but f2p vs p2win </a:t>
            </a:r>
            <a:r>
              <a:rPr lang="en-US" dirty="0" err="1" smtClean="0"/>
              <a:t>paypal</a:t>
            </a:r>
            <a:r>
              <a:rPr lang="en-US" dirty="0" smtClean="0"/>
              <a:t> donations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Patch 4.3 launched on</a:t>
            </a:r>
            <a:r>
              <a:rPr lang="en-US" baseline="0" dirty="0" smtClean="0"/>
              <a:t> Nov 30 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 more motivated by ach, women by social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C38F2-C36F-43A3-8657-2836090166A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05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Knobs at the disposal</a:t>
            </a:r>
            <a:r>
              <a:rPr lang="en-US" baseline="0" dirty="0" smtClean="0"/>
              <a:t> of game companies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500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513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Dmg</a:t>
            </a:r>
            <a:r>
              <a:rPr lang="en-US" dirty="0" smtClean="0"/>
              <a:t> always enabled – hell is other players (Online mode races)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513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Easy assists (full line, autobrake) vs hard assists (clutch)</a:t>
            </a:r>
          </a:p>
          <a:p>
            <a:r>
              <a:rPr lang="en-US" dirty="0" smtClean="0"/>
              <a:t>Player skill = white vs green vs red vs blue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513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 whether assist will be disabled permanently on the race before it is disabled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AEC02-2974-4952-94D5-412651D259E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455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Predict whether assist will be disabled permanently on the race before it is disabled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AEC02-2974-4952-94D5-412651D259E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511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 more motivated by ach, women by social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Difficulty causes churn:</a:t>
            </a:r>
            <a:r>
              <a:rPr lang="en-US" baseline="0" dirty="0" smtClean="0"/>
              <a:t> </a:t>
            </a:r>
            <a:r>
              <a:rPr lang="en-US" dirty="0" smtClean="0"/>
              <a:t>Spikes coincide</a:t>
            </a:r>
          </a:p>
          <a:p>
            <a:r>
              <a:rPr lang="en-US" dirty="0" err="1" smtClean="0"/>
              <a:t>pcor</a:t>
            </a:r>
            <a:r>
              <a:rPr lang="en-US" dirty="0" smtClean="0"/>
              <a:t> between diff and churn: spearman </a:t>
            </a:r>
            <a:r>
              <a:rPr lang="en-US" dirty="0" err="1" smtClean="0"/>
              <a:t>ro</a:t>
            </a:r>
            <a:r>
              <a:rPr lang="en-US" dirty="0" smtClean="0"/>
              <a:t> = .71</a:t>
            </a:r>
          </a:p>
          <a:p>
            <a:r>
              <a:rPr lang="en-US" dirty="0" smtClean="0"/>
              <a:t>Also, hopelessness = players’ perception of difficulty, causes even more churn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513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Skip if not</a:t>
            </a:r>
            <a:r>
              <a:rPr lang="en-US" baseline="0" dirty="0" smtClean="0"/>
              <a:t> enough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AEC02-2974-4952-94D5-412651D259E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18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work focuses on 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5007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Loading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dot represents 1 step for 1 version</a:t>
            </a:r>
          </a:p>
          <a:p>
            <a:r>
              <a:rPr lang="en-US" dirty="0" smtClean="0"/>
              <a:t>Time explains 80%+ of churn rate</a:t>
            </a:r>
          </a:p>
          <a:p>
            <a:r>
              <a:rPr lang="en-US" dirty="0" smtClean="0"/>
              <a:t>Churn does not change across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513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“effort” differs between games.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Skill = planning, reaction (FPS), or dedication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Adventure capitalist, Flappy bird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1719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“Challenging” differs between</a:t>
            </a:r>
            <a:r>
              <a:rPr lang="en-US" baseline="0" dirty="0" smtClean="0"/>
              <a:t> </a:t>
            </a:r>
            <a:r>
              <a:rPr lang="en-US" dirty="0" smtClean="0"/>
              <a:t>players.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809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game, different player reactions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885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some industry </a:t>
            </a:r>
            <a:r>
              <a:rPr lang="en-US" dirty="0" err="1" smtClean="0"/>
              <a:t>ppl</a:t>
            </a:r>
            <a:r>
              <a:rPr lang="en-US" dirty="0" smtClean="0"/>
              <a:t> know this already, but it’s not out in the open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30EA6-79A2-4F07-A307-8990737E9B60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8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0BAE-815A-480E-9744-9499F46E4F64}" type="datetime1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8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B9DC2-849A-4294-BD8F-513699AF8D65}" type="datetime1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1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C6B35-3EBC-4505-B544-5BFCDE743BBE}" type="datetime1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22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0BAE-815A-480E-9744-9499F46E4F6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909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FE4D-FC8B-456C-8CE6-CD6ECEE7BF6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390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569A-2C42-4D41-893C-E67430C0C9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298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A2E4-D64E-4DC5-800D-0CCA6C5D79B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230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9C45-0874-4915-91EB-EB2E000C6D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573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283A5-70B2-4729-B0DD-A5C01ED6C2E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498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8BF9E-C15A-4DE4-8594-CEDBF56373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8586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A705-F6B2-450D-81E4-A5983BDD95F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887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FE4D-FC8B-456C-8CE6-CD6ECEE7BF67}" type="datetime1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44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E3D86-3552-4127-8AA3-6D8C2434658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135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B9DC2-849A-4294-BD8F-513699AF8D6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1421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C6B35-3EBC-4505-B544-5BFCDE743BB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16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569A-2C42-4D41-893C-E67430C0C9E9}" type="datetime1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A2E4-D64E-4DC5-800D-0CCA6C5D79BB}" type="datetime1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18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9C45-0874-4915-91EB-EB2E000C6D8D}" type="datetime1">
              <a:rPr lang="en-US" smtClean="0"/>
              <a:t>5/23/2016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61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283A5-70B2-4729-B0DD-A5C01ED6C2E2}" type="datetime1">
              <a:rPr lang="en-US" smtClean="0"/>
              <a:t>5/23/2016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8BF9E-C15A-4DE4-8594-CEDBF5637307}" type="datetime1">
              <a:rPr lang="en-US" smtClean="0"/>
              <a:t>5/23/2016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4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A705-F6B2-450D-81E4-A5983BDD95FE}" type="datetime1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1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E3D86-3552-4127-8AA3-6D8C2434658C}" type="datetime1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3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C6D77-D50E-4195-9E0C-1721C4EAB0E0}" type="datetime1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9C5EC-56CE-4649-B198-E7094170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11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C6D77-D50E-4195-9E0C-1721C4EAB0E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9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6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gif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6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gif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Challenge and Retention</a:t>
            </a:r>
            <a:br>
              <a:rPr lang="en-US" dirty="0" smtClean="0"/>
            </a:br>
            <a:r>
              <a:rPr lang="en-US" dirty="0" smtClean="0"/>
              <a:t>in Games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Thomas </a:t>
            </a:r>
            <a:r>
              <a:rPr lang="en-US" dirty="0" err="1" smtClean="0"/>
              <a:t>Debeauvais</a:t>
            </a:r>
            <a:endParaRPr lang="en-US" dirty="0" smtClean="0"/>
          </a:p>
          <a:p>
            <a:r>
              <a:rPr lang="en-US" dirty="0"/>
              <a:t>Advisor: Crista </a:t>
            </a:r>
            <a:r>
              <a:rPr lang="en-US" dirty="0" smtClean="0"/>
              <a:t>Lopes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55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343025"/>
            <a:ext cx="380047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Affecting Retention in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0" y="4431778"/>
            <a:ext cx="3230419" cy="219762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smtClean="0"/>
              <a:t>Challenge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Game mechanics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Community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Business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Introduction</a:t>
            </a:r>
            <a:endParaRPr lang="en-US" sz="2000" b="1" dirty="0">
              <a:solidFill>
                <a:prstClr val="white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533524"/>
            <a:ext cx="16764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399"/>
            <a:ext cx="189547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35445"/>
            <a:ext cx="1359693" cy="126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37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line of inquiry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Introduction</a:t>
            </a: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09324" y="1981200"/>
            <a:ext cx="518808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prstClr val="black"/>
                </a:solidFill>
              </a:rPr>
              <a:t>How does challenge</a:t>
            </a:r>
          </a:p>
          <a:p>
            <a:pPr algn="ctr"/>
            <a:r>
              <a:rPr lang="en-US" sz="4800" dirty="0">
                <a:solidFill>
                  <a:prstClr val="black"/>
                </a:solidFill>
              </a:rPr>
              <a:t>a</a:t>
            </a:r>
            <a:r>
              <a:rPr lang="en-US" sz="4800" dirty="0" smtClean="0">
                <a:solidFill>
                  <a:prstClr val="black"/>
                </a:solidFill>
              </a:rPr>
              <a:t>ffect retention?</a:t>
            </a:r>
            <a:endParaRPr lang="en-US" sz="4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0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958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Effort to reach goal </a:t>
            </a:r>
            <a:r>
              <a:rPr lang="en-US" sz="3600" dirty="0"/>
              <a:t>[Karhulahti13</a:t>
            </a:r>
            <a:r>
              <a:rPr lang="en-US" sz="3600" dirty="0" smtClean="0"/>
              <a:t>]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[Malone80] includes:</a:t>
            </a:r>
          </a:p>
          <a:p>
            <a:pPr lvl="1"/>
            <a:r>
              <a:rPr lang="en-US" sz="3600" dirty="0" smtClean="0"/>
              <a:t>Difficulty</a:t>
            </a:r>
          </a:p>
          <a:p>
            <a:pPr lvl="1"/>
            <a:r>
              <a:rPr lang="en-US" sz="3600" dirty="0" smtClean="0"/>
              <a:t>Randomness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Introduction</a:t>
            </a:r>
            <a:endParaRPr lang="en-US" sz="2000" b="1" dirty="0">
              <a:solidFill>
                <a:prstClr val="white"/>
              </a:solidFill>
            </a:endParaRPr>
          </a:p>
        </p:txBody>
      </p:sp>
      <p:pic>
        <p:nvPicPr>
          <p:cNvPr id="9" name="Picture 4" descr="http://www.liketotally80s.com/wp-content/uploads/2014/02/500px-Rubiks_cube_scrambled.svg_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828800"/>
            <a:ext cx="3180144" cy="318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51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Challenge is Important in Games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 to play</a:t>
            </a:r>
          </a:p>
          <a:p>
            <a:pPr lvl="1"/>
            <a:r>
              <a:rPr lang="en-US" dirty="0" smtClean="0"/>
              <a:t>[Malone80] [Jansz07] [Hainey10]</a:t>
            </a:r>
          </a:p>
          <a:p>
            <a:endParaRPr lang="en-US" dirty="0" smtClean="0"/>
          </a:p>
          <a:p>
            <a:r>
              <a:rPr lang="en-US" dirty="0" smtClean="0"/>
              <a:t>Found across player typologies</a:t>
            </a:r>
          </a:p>
          <a:p>
            <a:pPr lvl="1"/>
            <a:r>
              <a:rPr lang="en-US" dirty="0" smtClean="0"/>
              <a:t>[</a:t>
            </a:r>
            <a:r>
              <a:rPr lang="en-US" dirty="0"/>
              <a:t>Bartle96</a:t>
            </a:r>
            <a:r>
              <a:rPr lang="en-US" dirty="0" smtClean="0"/>
              <a:t>] [Bateman07] [Drachen13]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Central aspect of game design</a:t>
            </a:r>
          </a:p>
          <a:p>
            <a:pPr lvl="1"/>
            <a:r>
              <a:rPr lang="en-US" dirty="0" smtClean="0"/>
              <a:t>[Adams06] [Koster13] [Juul13]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Introduction</a:t>
            </a:r>
            <a:endParaRPr lang="en-US" sz="2000" b="1" dirty="0">
              <a:solidFill>
                <a:prstClr val="white"/>
              </a:solidFill>
            </a:endParaRPr>
          </a:p>
        </p:txBody>
      </p:sp>
      <p:pic>
        <p:nvPicPr>
          <p:cNvPr id="9" name="Picture 4" descr="http://www.liketotally80s.com/wp-content/uploads/2014/02/500px-Rubiks_cube_scrambled.svg_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37160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32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 – Retention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Academia with game data</a:t>
            </a:r>
          </a:p>
          <a:p>
            <a:pPr lvl="1"/>
            <a:r>
              <a:rPr lang="en-US" dirty="0" smtClean="0"/>
              <a:t>Detect frustration</a:t>
            </a:r>
            <a:r>
              <a:rPr lang="en-US" dirty="0"/>
              <a:t> [Drachen09]</a:t>
            </a:r>
            <a:r>
              <a:rPr lang="en-US" dirty="0" smtClean="0"/>
              <a:t> [Canossa11]</a:t>
            </a:r>
          </a:p>
          <a:p>
            <a:pPr lvl="1"/>
            <a:r>
              <a:rPr lang="en-US" dirty="0" smtClean="0"/>
              <a:t>Adapt difficulty to </a:t>
            </a:r>
            <a:r>
              <a:rPr lang="en-US" dirty="0"/>
              <a:t>reduce </a:t>
            </a:r>
            <a:r>
              <a:rPr lang="en-US" dirty="0" smtClean="0"/>
              <a:t>churn</a:t>
            </a:r>
            <a:r>
              <a:rPr lang="en-US" dirty="0"/>
              <a:t> [</a:t>
            </a:r>
            <a:r>
              <a:rPr lang="en-US" dirty="0" smtClean="0"/>
              <a:t>Harrison13]</a:t>
            </a:r>
          </a:p>
          <a:p>
            <a:r>
              <a:rPr lang="en-US" dirty="0" smtClean="0"/>
              <a:t>Industry reflections</a:t>
            </a:r>
          </a:p>
          <a:p>
            <a:pPr lvl="1"/>
            <a:r>
              <a:rPr lang="en-US" dirty="0"/>
              <a:t>Lack of new patterns causes churn [Koster13]</a:t>
            </a:r>
          </a:p>
          <a:p>
            <a:pPr lvl="1"/>
            <a:r>
              <a:rPr lang="en-US" dirty="0" smtClean="0"/>
              <a:t>Similarities between </a:t>
            </a:r>
            <a:r>
              <a:rPr lang="en-US" dirty="0" err="1" smtClean="0"/>
              <a:t>Starcraft</a:t>
            </a:r>
            <a:r>
              <a:rPr lang="en-US" dirty="0" smtClean="0"/>
              <a:t> 2 and </a:t>
            </a:r>
            <a:r>
              <a:rPr lang="en-US" dirty="0" err="1" smtClean="0"/>
              <a:t>WoW</a:t>
            </a:r>
            <a:r>
              <a:rPr lang="en-US" dirty="0" smtClean="0"/>
              <a:t> [Pardo08]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Introduction</a:t>
            </a: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57800" y="4876800"/>
            <a:ext cx="2894572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prstClr val="white"/>
                </a:solidFill>
              </a:rPr>
              <a:t>Ad-hoc</a:t>
            </a:r>
          </a:p>
          <a:p>
            <a:pPr algn="ctr"/>
            <a:r>
              <a:rPr lang="en-US" sz="2800" dirty="0" smtClean="0">
                <a:solidFill>
                  <a:prstClr val="white"/>
                </a:solidFill>
              </a:rPr>
              <a:t>Game-specific</a:t>
            </a:r>
          </a:p>
          <a:p>
            <a:pPr algn="ctr"/>
            <a:r>
              <a:rPr lang="en-US" sz="2800" dirty="0" smtClean="0">
                <a:solidFill>
                  <a:prstClr val="white"/>
                </a:solidFill>
              </a:rPr>
              <a:t>Little is known</a:t>
            </a: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316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Challenge influences retention,</a:t>
            </a:r>
          </a:p>
          <a:p>
            <a:pPr marL="0" indent="0" algn="ctr">
              <a:buNone/>
            </a:pPr>
            <a:r>
              <a:rPr lang="en-US" sz="4000" dirty="0"/>
              <a:t>b</a:t>
            </a:r>
            <a:r>
              <a:rPr lang="en-US" sz="4000" dirty="0" smtClean="0"/>
              <a:t>ut this influence is highly contextual.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Introduction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505200" y="2337134"/>
            <a:ext cx="1981200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www.liketotally80s.com/wp-content/uploads/2014/02/500px-Rubiks_cube_scrambled.svg_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98934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1370346"/>
            <a:ext cx="208597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13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Q1) Is difficulty correlated with churn?</a:t>
            </a:r>
          </a:p>
          <a:p>
            <a:endParaRPr lang="en-US" dirty="0" smtClean="0"/>
          </a:p>
          <a:p>
            <a:r>
              <a:rPr lang="en-US" dirty="0"/>
              <a:t>What other factors influence retention?</a:t>
            </a:r>
          </a:p>
          <a:p>
            <a:pPr lvl="1"/>
            <a:r>
              <a:rPr lang="en-US" dirty="0" smtClean="0"/>
              <a:t>Q2) Does time have an effect on retention?</a:t>
            </a:r>
          </a:p>
          <a:p>
            <a:pPr lvl="1"/>
            <a:r>
              <a:rPr lang="en-US" dirty="0" smtClean="0"/>
              <a:t>Q3) Which player segments tolerate challenge most/least?</a:t>
            </a:r>
          </a:p>
          <a:p>
            <a:pPr lvl="1"/>
            <a:r>
              <a:rPr lang="en-US" dirty="0" smtClean="0"/>
              <a:t>Q4) Do other players affect retention?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09465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AND METHODOLOGY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04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c 4"/>
          <p:cNvSpPr/>
          <p:nvPr/>
        </p:nvSpPr>
        <p:spPr>
          <a:xfrm>
            <a:off x="5943600" y="2819400"/>
            <a:ext cx="2133600" cy="2472451"/>
          </a:xfrm>
          <a:prstGeom prst="arc">
            <a:avLst>
              <a:gd name="adj1" fmla="val 16200000"/>
              <a:gd name="adj2" fmla="val 5747954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Acquire </a:t>
            </a:r>
            <a:r>
              <a:rPr lang="en-US" dirty="0" smtClean="0"/>
              <a:t>data</a:t>
            </a:r>
            <a:endParaRPr lang="en-US" dirty="0"/>
          </a:p>
          <a:p>
            <a:r>
              <a:rPr lang="en-US" dirty="0"/>
              <a:t>Play the </a:t>
            </a:r>
            <a:r>
              <a:rPr lang="en-US" dirty="0" smtClean="0"/>
              <a:t>games: identify challenge</a:t>
            </a:r>
            <a:endParaRPr lang="en-US" dirty="0"/>
          </a:p>
          <a:p>
            <a:r>
              <a:rPr lang="en-US" dirty="0"/>
              <a:t>Formulate </a:t>
            </a:r>
            <a:r>
              <a:rPr lang="en-US" dirty="0" smtClean="0"/>
              <a:t>concrete questions</a:t>
            </a:r>
            <a:endParaRPr lang="en-US" dirty="0"/>
          </a:p>
          <a:p>
            <a:r>
              <a:rPr lang="en-US" dirty="0" smtClean="0"/>
              <a:t>Look at data</a:t>
            </a:r>
          </a:p>
          <a:p>
            <a:pPr lvl="1"/>
            <a:r>
              <a:rPr lang="en-US" dirty="0" smtClean="0"/>
              <a:t>Identify challenge metrics</a:t>
            </a:r>
          </a:p>
          <a:p>
            <a:pPr lvl="1"/>
            <a:r>
              <a:rPr lang="en-US" dirty="0" smtClean="0"/>
              <a:t>Define retention metrics</a:t>
            </a:r>
          </a:p>
          <a:p>
            <a:r>
              <a:rPr lang="en-US" dirty="0" smtClean="0"/>
              <a:t>Correlate challenge and retention</a:t>
            </a:r>
          </a:p>
          <a:p>
            <a:pPr lvl="1"/>
            <a:r>
              <a:rPr lang="en-US" dirty="0" smtClean="0"/>
              <a:t>Pay attention to possible confounding factors</a:t>
            </a:r>
          </a:p>
          <a:p>
            <a:pPr lvl="1"/>
            <a:r>
              <a:rPr lang="en-US" dirty="0" smtClean="0"/>
              <a:t>Pursue further analysis with those factors</a:t>
            </a:r>
          </a:p>
          <a:p>
            <a:r>
              <a:rPr lang="en-US" dirty="0" smtClean="0"/>
              <a:t>Build affinity diagram from findings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Data and Methodology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881" y="533400"/>
            <a:ext cx="1692563" cy="189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8153400" y="4023359"/>
            <a:ext cx="801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iterate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638800" y="2743200"/>
            <a:ext cx="1371600" cy="762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5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6962007"/>
              </p:ext>
            </p:extLst>
          </p:nvPr>
        </p:nvGraphicFramePr>
        <p:xfrm>
          <a:off x="1295400" y="1371600"/>
          <a:ext cx="7543800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847"/>
                <a:gridCol w="54729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Game</a:t>
                      </a:r>
                      <a:endParaRPr lang="en-US" sz="2000" dirty="0"/>
                    </a:p>
                  </a:txBody>
                  <a:tcPr marL="173762" marR="173762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Method</a:t>
                      </a:r>
                      <a:endParaRPr lang="en-US" sz="2000" dirty="0"/>
                    </a:p>
                  </a:txBody>
                  <a:tcPr marL="173762" marR="17376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Ragnarok</a:t>
                      </a:r>
                      <a:r>
                        <a:rPr lang="en-US" sz="2400" baseline="0" dirty="0" smtClean="0"/>
                        <a:t> Online</a:t>
                      </a:r>
                      <a:endParaRPr lang="en-US" sz="2400" dirty="0" smtClean="0"/>
                    </a:p>
                  </a:txBody>
                  <a:tcPr marL="173762" marR="173762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9 semi-structured interviews</a:t>
                      </a:r>
                    </a:p>
                    <a:p>
                      <a:r>
                        <a:rPr lang="en-US" sz="2000" dirty="0" smtClean="0"/>
                        <a:t>30+ participant observation</a:t>
                      </a:r>
                    </a:p>
                  </a:txBody>
                  <a:tcPr marL="173762" marR="17376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World</a:t>
                      </a:r>
                      <a:r>
                        <a:rPr lang="en-US" sz="2400" baseline="0" dirty="0" smtClean="0"/>
                        <a:t> of Warcraft</a:t>
                      </a:r>
                      <a:endParaRPr lang="en-US" sz="2400" dirty="0" smtClean="0"/>
                    </a:p>
                  </a:txBody>
                  <a:tcPr marL="173762" marR="173762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2865 questionnaire participants</a:t>
                      </a:r>
                    </a:p>
                    <a:p>
                      <a:r>
                        <a:rPr lang="en-US" sz="2000" dirty="0" smtClean="0"/>
                        <a:t>1350 questionnaire + in-game data for 7 months</a:t>
                      </a:r>
                      <a:endParaRPr lang="en-US" sz="2000" dirty="0"/>
                    </a:p>
                  </a:txBody>
                  <a:tcPr marL="173762" marR="17376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Forza Motorsport 4</a:t>
                      </a:r>
                    </a:p>
                  </a:txBody>
                  <a:tcPr marL="173762" marR="173762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220,000</a:t>
                      </a:r>
                      <a:r>
                        <a:rPr lang="en-US" sz="2000" baseline="0" dirty="0" smtClean="0"/>
                        <a:t> player data from telemetry for 2 years</a:t>
                      </a:r>
                      <a:endParaRPr lang="en-US" sz="2000" dirty="0"/>
                    </a:p>
                  </a:txBody>
                  <a:tcPr marL="173762" marR="17376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Jelly </a:t>
                      </a:r>
                    </a:p>
                    <a:p>
                      <a:r>
                        <a:rPr lang="en-US" sz="2400" dirty="0" smtClean="0"/>
                        <a:t>Splash</a:t>
                      </a:r>
                      <a:endParaRPr lang="en-US" sz="2400" dirty="0"/>
                    </a:p>
                  </a:txBody>
                  <a:tcPr marL="173762" marR="17376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274,000</a:t>
                      </a:r>
                      <a:r>
                        <a:rPr lang="en-US" sz="2000" baseline="0" dirty="0" smtClean="0"/>
                        <a:t> player data from telemetry for 10 weeks</a:t>
                      </a:r>
                      <a:endParaRPr lang="en-US" sz="2000" dirty="0"/>
                    </a:p>
                  </a:txBody>
                  <a:tcPr marL="173762" marR="17376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Undisclosed</a:t>
                      </a:r>
                      <a:r>
                        <a:rPr lang="en-US" sz="2400" baseline="0" dirty="0" smtClean="0"/>
                        <a:t> game</a:t>
                      </a:r>
                      <a:endParaRPr lang="en-US" sz="2400" dirty="0"/>
                    </a:p>
                  </a:txBody>
                  <a:tcPr marL="173762" marR="17376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78,000</a:t>
                      </a:r>
                      <a:r>
                        <a:rPr lang="en-US" sz="2000" baseline="0" dirty="0" smtClean="0"/>
                        <a:t> player data from telemetry for 3 months</a:t>
                      </a:r>
                      <a:endParaRPr lang="en-US" sz="2000" dirty="0" smtClean="0"/>
                    </a:p>
                  </a:txBody>
                  <a:tcPr marL="173762" marR="173762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Data and Methodology</a:t>
            </a:r>
          </a:p>
        </p:txBody>
      </p:sp>
      <p:pic>
        <p:nvPicPr>
          <p:cNvPr id="17" name="Picture 2" descr="http://orig02.deviantart.net/3b19/f/2010/297/6/7/cerbolinha_em_os_tarados_by_klanpaia-d31g6g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99373"/>
            <a:ext cx="762000" cy="71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zero1gaming.com/wp-content/uploads/2013/01/Featured-Image-WoW-Logo-221x2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72" y="2665972"/>
            <a:ext cx="763028" cy="76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" descr="https://upload.wikimedia.org/wikipedia/en/9/9d/Jelly_Splash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4" y="4249573"/>
            <a:ext cx="779626" cy="77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53200"/>
            <a:ext cx="1163060" cy="73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371763" y="5105400"/>
            <a:ext cx="771237" cy="7480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prstClr val="white"/>
                </a:solidFill>
              </a:rPr>
              <a:t>U</a:t>
            </a:r>
            <a:endParaRPr lang="en-US" sz="5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07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Motivation and Thesis</a:t>
            </a:r>
          </a:p>
          <a:p>
            <a:r>
              <a:rPr lang="en-US" dirty="0" smtClean="0"/>
              <a:t>Data and Methodology </a:t>
            </a:r>
          </a:p>
          <a:p>
            <a:r>
              <a:rPr lang="en-US" dirty="0" smtClean="0"/>
              <a:t>Findings</a:t>
            </a:r>
          </a:p>
          <a:p>
            <a:r>
              <a:rPr lang="en-US" dirty="0" smtClean="0"/>
              <a:t>Lessons Learned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77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ho\Dropbox\mondego-docs-thomas\dissertation\img\RO\RO-screensh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24" y="1501"/>
            <a:ext cx="9161423" cy="68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white"/>
                </a:solidFill>
              </a:rPr>
              <a:pPr/>
              <a:t>20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2" descr="http://orig02.deviantart.net/3b19/f/2010/297/6/7/cerbolinha_em_os_tarados_by_klanpaia-d31g6g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702" y="400110"/>
            <a:ext cx="1461297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Data and </a:t>
            </a:r>
            <a:r>
              <a:rPr lang="en-US" sz="2000" b="1" dirty="0" smtClean="0">
                <a:solidFill>
                  <a:prstClr val="white"/>
                </a:solidFill>
              </a:rPr>
              <a:t>Methodology</a:t>
            </a:r>
            <a:endParaRPr lang="en-US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31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img.gamefaqs.net/screens/9/5/b/gfs_5996_2_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http://www.zero1gaming.com/wp-content/uploads/2013/01/Featured-Image-WoW-Logo-221x2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99" y="418626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Data and Methodology</a:t>
            </a:r>
          </a:p>
        </p:txBody>
      </p:sp>
    </p:spTree>
    <p:extLst>
      <p:ext uri="{BB962C8B-B14F-4D97-AF65-F5344CB8AC3E}">
        <p14:creationId xmlns:p14="http://schemas.microsoft.com/office/powerpoint/2010/main" val="156116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673" y="400111"/>
            <a:ext cx="1411326" cy="89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3999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Data and Methodology</a:t>
            </a:r>
          </a:p>
        </p:txBody>
      </p:sp>
    </p:spTree>
    <p:extLst>
      <p:ext uri="{BB962C8B-B14F-4D97-AF65-F5344CB8AC3E}">
        <p14:creationId xmlns:p14="http://schemas.microsoft.com/office/powerpoint/2010/main" val="35296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C:\Users\tho\Desktop\My Dropbox\mondego-docs-thomas\dissertation\img\js\screenshot-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973" y="452523"/>
            <a:ext cx="4573028" cy="610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C:\Users\tho\Desktop\My Dropbox\mondego-docs-thomas\dissertation\img\js\screenshot-gam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4573028" cy="610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Data and Methodology</a:t>
            </a:r>
          </a:p>
        </p:txBody>
      </p:sp>
      <p:pic>
        <p:nvPicPr>
          <p:cNvPr id="6" name="Picture 7" descr="https://upload.wikimedia.org/wikipedia/en/9/9d/Jelly_Splash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2" y="457200"/>
            <a:ext cx="1066799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34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Data and Methodology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848600" y="533401"/>
            <a:ext cx="11430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solidFill>
                  <a:prstClr val="white"/>
                </a:solidFill>
              </a:rPr>
              <a:t>U</a:t>
            </a:r>
            <a:endParaRPr lang="en-US" sz="9600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1295400"/>
            <a:ext cx="6248400" cy="449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63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r>
              <a:rPr lang="en-US" dirty="0"/>
              <a:t> </a:t>
            </a:r>
            <a:r>
              <a:rPr lang="en-US" dirty="0" smtClean="0"/>
              <a:t>in the 5 games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5062949"/>
              </p:ext>
            </p:extLst>
          </p:nvPr>
        </p:nvGraphicFramePr>
        <p:xfrm>
          <a:off x="228600" y="1424235"/>
          <a:ext cx="8686799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399"/>
                <a:gridCol w="2715601"/>
                <a:gridCol w="2438400"/>
                <a:gridCol w="243839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Game</a:t>
                      </a:r>
                      <a:endParaRPr lang="en-US" sz="2400" dirty="0"/>
                    </a:p>
                  </a:txBody>
                  <a:tcPr marL="106188" marR="1061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Challenge</a:t>
                      </a:r>
                      <a:endParaRPr lang="en-US" sz="2400" dirty="0"/>
                    </a:p>
                  </a:txBody>
                  <a:tcPr marL="106188" marR="1061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Challenge metrics</a:t>
                      </a:r>
                      <a:endParaRPr lang="en-US" sz="2400" dirty="0"/>
                    </a:p>
                  </a:txBody>
                  <a:tcPr marL="106188" marR="1061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Retention metrics</a:t>
                      </a:r>
                      <a:endParaRPr lang="en-US" sz="2400" dirty="0"/>
                    </a:p>
                  </a:txBody>
                  <a:tcPr marL="106188" marR="106188"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endParaRPr lang="en-US" sz="2400" dirty="0"/>
                    </a:p>
                  </a:txBody>
                  <a:tcPr marL="106188" marR="1061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Finding gear</a:t>
                      </a:r>
                    </a:p>
                    <a:p>
                      <a:r>
                        <a:rPr lang="en-US" sz="2400" dirty="0" smtClean="0"/>
                        <a:t>Difficult monsters</a:t>
                      </a:r>
                    </a:p>
                  </a:txBody>
                  <a:tcPr marL="106188" marR="1061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Player reports</a:t>
                      </a:r>
                    </a:p>
                  </a:txBody>
                  <a:tcPr marL="106188" marR="10618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Player reports</a:t>
                      </a:r>
                    </a:p>
                  </a:txBody>
                  <a:tcPr marL="106188" marR="106188"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endParaRPr lang="en-US" sz="2400" dirty="0"/>
                    </a:p>
                  </a:txBody>
                  <a:tcPr marL="106188" marR="1061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Amassing gold</a:t>
                      </a:r>
                    </a:p>
                    <a:p>
                      <a:r>
                        <a:rPr lang="en-US" sz="2400" dirty="0" smtClean="0"/>
                        <a:t>Dungeon bosses</a:t>
                      </a:r>
                      <a:endParaRPr lang="en-US" sz="2400" dirty="0"/>
                    </a:p>
                  </a:txBody>
                  <a:tcPr marL="106188" marR="1061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Bosses killed</a:t>
                      </a:r>
                    </a:p>
                    <a:p>
                      <a:r>
                        <a:rPr lang="en-US" sz="2400" dirty="0" err="1" smtClean="0"/>
                        <a:t>PvP</a:t>
                      </a:r>
                      <a:r>
                        <a:rPr lang="en-US" sz="2400" dirty="0" smtClean="0"/>
                        <a:t> occurrences</a:t>
                      </a:r>
                      <a:endParaRPr lang="en-US" sz="2400" dirty="0"/>
                    </a:p>
                  </a:txBody>
                  <a:tcPr marL="106188" marR="1061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NA</a:t>
                      </a:r>
                      <a:endParaRPr lang="en-US" sz="2400" dirty="0"/>
                    </a:p>
                  </a:txBody>
                  <a:tcPr marL="106188" marR="106188"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endParaRPr lang="en-US" sz="2400" dirty="0"/>
                    </a:p>
                  </a:txBody>
                  <a:tcPr marL="106188" marR="1061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Turning properly</a:t>
                      </a:r>
                    </a:p>
                    <a:p>
                      <a:r>
                        <a:rPr lang="en-US" sz="2400" dirty="0" smtClean="0"/>
                        <a:t>Not taking damage</a:t>
                      </a:r>
                      <a:endParaRPr lang="en-US" sz="2400" dirty="0"/>
                    </a:p>
                  </a:txBody>
                  <a:tcPr marL="106188" marR="1061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Disabling an assist</a:t>
                      </a:r>
                      <a:endParaRPr lang="en-US" sz="2400" dirty="0"/>
                    </a:p>
                  </a:txBody>
                  <a:tcPr marL="106188" marR="1061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NA</a:t>
                      </a:r>
                      <a:endParaRPr lang="en-US" sz="2400" dirty="0"/>
                    </a:p>
                  </a:txBody>
                  <a:tcPr marL="106188" marR="106188"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endParaRPr lang="en-US" sz="2400" dirty="0"/>
                    </a:p>
                  </a:txBody>
                  <a:tcPr marL="106188" marR="1061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Winning a level</a:t>
                      </a:r>
                    </a:p>
                    <a:p>
                      <a:r>
                        <a:rPr lang="en-US" sz="2400" dirty="0" smtClean="0"/>
                        <a:t>Passing a gate</a:t>
                      </a:r>
                      <a:endParaRPr lang="en-US" sz="2400" dirty="0"/>
                    </a:p>
                  </a:txBody>
                  <a:tcPr marL="106188" marR="1061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Level difficulty</a:t>
                      </a:r>
                      <a:endParaRPr lang="en-US" sz="2400" dirty="0"/>
                    </a:p>
                  </a:txBody>
                  <a:tcPr marL="106188" marR="1061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Churn</a:t>
                      </a:r>
                      <a:endParaRPr lang="en-US" sz="2400" dirty="0"/>
                    </a:p>
                  </a:txBody>
                  <a:tcPr marL="106188" marR="106188"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endParaRPr lang="en-US" sz="2400" dirty="0"/>
                    </a:p>
                  </a:txBody>
                  <a:tcPr marL="106188" marR="1061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Winning a level</a:t>
                      </a:r>
                      <a:endParaRPr lang="en-US" sz="2400" dirty="0"/>
                    </a:p>
                  </a:txBody>
                  <a:tcPr marL="106188" marR="1061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Level difficulty</a:t>
                      </a:r>
                      <a:endParaRPr lang="en-US" sz="2400" dirty="0"/>
                    </a:p>
                  </a:txBody>
                  <a:tcPr marL="106188" marR="1061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Churn</a:t>
                      </a:r>
                      <a:endParaRPr lang="en-US" sz="2400" dirty="0"/>
                    </a:p>
                  </a:txBody>
                  <a:tcPr marL="106188" marR="106188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Data and Methodology</a:t>
            </a:r>
          </a:p>
        </p:txBody>
      </p:sp>
      <p:pic>
        <p:nvPicPr>
          <p:cNvPr id="17" name="Picture 2" descr="http://orig02.deviantart.net/3b19/f/2010/297/6/7/cerbolinha_em_os_tarados_by_klanpaia-d31g6g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883050" cy="82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zero1gaming.com/wp-content/uploads/2013/01/Featured-Image-WoW-Logo-221x2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242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" descr="https://upload.wikimedia.org/wikipedia/en/9/9d/Jelly_Splash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724400"/>
            <a:ext cx="826813" cy="82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95" y="3910400"/>
            <a:ext cx="1163060" cy="73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381000" y="5576529"/>
            <a:ext cx="839229" cy="7480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prstClr val="white"/>
                </a:solidFill>
              </a:rPr>
              <a:t>U</a:t>
            </a:r>
            <a:endParaRPr lang="en-US" sz="5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17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Q1) Is </a:t>
            </a:r>
            <a:r>
              <a:rPr lang="en-US" dirty="0">
                <a:solidFill>
                  <a:schemeClr val="bg1"/>
                </a:solidFill>
              </a:rPr>
              <a:t>difficulty correlated with churn?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Jelly Splash</a:t>
            </a:r>
          </a:p>
          <a:p>
            <a:r>
              <a:rPr lang="en-US" dirty="0" smtClean="0"/>
              <a:t>Undisclosed game</a:t>
            </a:r>
          </a:p>
          <a:p>
            <a:r>
              <a:rPr lang="en-US" dirty="0" err="1" smtClean="0"/>
              <a:t>Ragnarok</a:t>
            </a:r>
            <a:r>
              <a:rPr lang="en-US" dirty="0" smtClean="0"/>
              <a:t> Online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8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Difficulty correlates with Churn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9147249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Q1) Is difficulty correlated with churn?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" y="5830669"/>
            <a:ext cx="8610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- Overall difficulty </a:t>
            </a:r>
            <a:r>
              <a:rPr lang="en-US" dirty="0">
                <a:solidFill>
                  <a:prstClr val="black"/>
                </a:solidFill>
              </a:rPr>
              <a:t>increases </a:t>
            </a:r>
            <a:r>
              <a:rPr lang="en-US" dirty="0" smtClean="0">
                <a:solidFill>
                  <a:prstClr val="black"/>
                </a:solidFill>
              </a:rPr>
              <a:t>with level: spearman rho(138</a:t>
            </a:r>
            <a:r>
              <a:rPr lang="en-US" dirty="0">
                <a:solidFill>
                  <a:prstClr val="black"/>
                </a:solidFill>
              </a:rPr>
              <a:t>) = </a:t>
            </a:r>
            <a:r>
              <a:rPr lang="en-US" dirty="0" smtClean="0">
                <a:solidFill>
                  <a:prstClr val="black"/>
                </a:solidFill>
              </a:rPr>
              <a:t>.41, p&lt;.001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- Partial correlation of difficulty with churn, controlling for level number: rho(138) = .71, p&lt;.001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Picture 7" descr="https://upload.wikimedia.org/wikipedia/en/9/9d/Jelly_Splash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219200"/>
            <a:ext cx="1066800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77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ho\Desktop\lvl-diff-chur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0" y="1676400"/>
            <a:ext cx="862173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Difficulty correlates with Churn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Q1) Is difficulty correlated with churn?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" y="5830669"/>
            <a:ext cx="8610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- Overall difficulty increases with level: spearman rho(99) </a:t>
            </a:r>
            <a:r>
              <a:rPr lang="en-US" dirty="0">
                <a:solidFill>
                  <a:prstClr val="black"/>
                </a:solidFill>
              </a:rPr>
              <a:t>= </a:t>
            </a:r>
            <a:r>
              <a:rPr lang="en-US" dirty="0" smtClean="0">
                <a:solidFill>
                  <a:prstClr val="black"/>
                </a:solidFill>
              </a:rPr>
              <a:t>.21, p=.04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- Partial correlation of difficulty with churn, controlling for level number: rho(99) = .66, p&lt;.001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53400" y="1143000"/>
            <a:ext cx="8382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prstClr val="white"/>
                </a:solidFill>
              </a:rPr>
              <a:t>U</a:t>
            </a:r>
            <a:endParaRPr lang="en-US" sz="5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32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Perception of </a:t>
            </a:r>
            <a:r>
              <a:rPr lang="en-US" dirty="0" smtClean="0"/>
              <a:t>Difficulty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Level Hopelessness - inspired by [Steinhoff15]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“Nearly won” = complete more than 75% of objective</a:t>
            </a:r>
          </a:p>
          <a:p>
            <a:r>
              <a:rPr lang="en-US" dirty="0" smtClean="0"/>
              <a:t>Hopelessness </a:t>
            </a:r>
            <a:r>
              <a:rPr lang="en-US" dirty="0"/>
              <a:t>correlates with </a:t>
            </a:r>
            <a:r>
              <a:rPr lang="en-US" dirty="0" smtClean="0"/>
              <a:t>churn</a:t>
            </a:r>
          </a:p>
          <a:p>
            <a:pPr lvl="1"/>
            <a:r>
              <a:rPr lang="en-US" dirty="0" smtClean="0"/>
              <a:t>Spearman rho</a:t>
            </a:r>
            <a:r>
              <a:rPr lang="en-US" dirty="0"/>
              <a:t>=.13, p&lt;.</a:t>
            </a:r>
            <a:r>
              <a:rPr lang="en-US" dirty="0" smtClean="0"/>
              <a:t>05</a:t>
            </a:r>
          </a:p>
          <a:p>
            <a:pPr lvl="1"/>
            <a:r>
              <a:rPr lang="en-US" dirty="0"/>
              <a:t>Controlling for difficulty </a:t>
            </a:r>
          </a:p>
          <a:p>
            <a:pPr lvl="1"/>
            <a:r>
              <a:rPr lang="en-US" dirty="0"/>
              <a:t>Controlling for level number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Q1) Is difficulty correlated with churn?</a:t>
            </a:r>
          </a:p>
        </p:txBody>
      </p:sp>
      <p:pic>
        <p:nvPicPr>
          <p:cNvPr id="8" name="Picture 7" descr="https://upload.wikimedia.org/wikipedia/en/9/9d/Jelly_Splash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85800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609850"/>
            <a:ext cx="63817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446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Motivation and thesis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Retention</a:t>
            </a:r>
          </a:p>
          <a:p>
            <a:r>
              <a:rPr lang="en-US" dirty="0" smtClean="0"/>
              <a:t>Challenge</a:t>
            </a:r>
          </a:p>
          <a:p>
            <a:r>
              <a:rPr lang="en-US" dirty="0" smtClean="0"/>
              <a:t>Thesis</a:t>
            </a:r>
          </a:p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20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Perception of </a:t>
            </a:r>
            <a:r>
              <a:rPr lang="en-US" dirty="0" smtClean="0"/>
              <a:t>Difficulty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Level Hopelessness</a:t>
            </a:r>
          </a:p>
          <a:p>
            <a:pPr lvl="1"/>
            <a:r>
              <a:rPr lang="en-US" dirty="0"/>
              <a:t>“Nearly won” </a:t>
            </a:r>
            <a:r>
              <a:rPr lang="en-US" dirty="0" smtClean="0"/>
              <a:t>= completing all but the last wave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Hopelessness </a:t>
            </a:r>
            <a:r>
              <a:rPr lang="en-US" dirty="0"/>
              <a:t>correlates with </a:t>
            </a:r>
            <a:r>
              <a:rPr lang="en-US" dirty="0" smtClean="0"/>
              <a:t>churn</a:t>
            </a:r>
          </a:p>
          <a:p>
            <a:pPr lvl="1"/>
            <a:r>
              <a:rPr lang="en-US" dirty="0"/>
              <a:t>Spearman </a:t>
            </a:r>
            <a:r>
              <a:rPr lang="en-US" dirty="0" smtClean="0"/>
              <a:t>rho(99) = .40, </a:t>
            </a:r>
            <a:r>
              <a:rPr lang="en-US" dirty="0"/>
              <a:t>p&lt;.</a:t>
            </a:r>
            <a:r>
              <a:rPr lang="en-US" dirty="0" smtClean="0"/>
              <a:t>001</a:t>
            </a:r>
          </a:p>
          <a:p>
            <a:pPr lvl="1"/>
            <a:r>
              <a:rPr lang="en-US" dirty="0"/>
              <a:t>Controlling for difficulty </a:t>
            </a:r>
          </a:p>
          <a:p>
            <a:pPr lvl="1"/>
            <a:r>
              <a:rPr lang="en-US" dirty="0"/>
              <a:t>Controlling for level number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Q1) Is difficulty correlated with churn?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620000" y="838199"/>
            <a:ext cx="1371602" cy="1371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solidFill>
                  <a:prstClr val="white"/>
                </a:solidFill>
              </a:rPr>
              <a:t>U</a:t>
            </a:r>
            <a:endParaRPr lang="en-US" sz="9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507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orig02.deviantart.net/3b19/f/2010/297/6/7/cerbolinha_em_os_tarados_by_klanpaia-d31g6g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609600"/>
            <a:ext cx="1004097" cy="94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Players who prefer playing on private servers do it because:</a:t>
            </a:r>
          </a:p>
          <a:p>
            <a:pPr lvl="1"/>
            <a:r>
              <a:rPr lang="en-US" dirty="0" smtClean="0"/>
              <a:t>Easier to obtain equipment</a:t>
            </a:r>
          </a:p>
          <a:p>
            <a:pPr lvl="1"/>
            <a:r>
              <a:rPr lang="en-US" dirty="0" smtClean="0"/>
              <a:t>Easier to level-up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Q1) Is difficulty correlated with churn?</a:t>
            </a:r>
            <a:endParaRPr lang="en-US" sz="2000" b="1" dirty="0">
              <a:solidFill>
                <a:prstClr val="white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399"/>
            <a:ext cx="4473063" cy="472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33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Implications for design</a:t>
            </a:r>
          </a:p>
          <a:p>
            <a:pPr lvl="1"/>
            <a:r>
              <a:rPr lang="en-US" dirty="0" smtClean="0"/>
              <a:t>Data indicate that making the game easier may retain more players in the long run</a:t>
            </a:r>
          </a:p>
          <a:p>
            <a:endParaRPr lang="en-US" dirty="0" smtClean="0"/>
          </a:p>
          <a:p>
            <a:r>
              <a:rPr lang="en-US" dirty="0" smtClean="0"/>
              <a:t>Positioning with the literature</a:t>
            </a:r>
            <a:endParaRPr lang="en-US" dirty="0"/>
          </a:p>
          <a:p>
            <a:pPr lvl="1"/>
            <a:r>
              <a:rPr lang="en-US" dirty="0" smtClean="0"/>
              <a:t>Confirms previous work [Canossa11]</a:t>
            </a:r>
          </a:p>
          <a:p>
            <a:pPr lvl="1"/>
            <a:r>
              <a:rPr lang="en-US" dirty="0" smtClean="0"/>
              <a:t>But also contradicts others [Juul13]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Q1) Is difficulty correlated with churn?</a:t>
            </a:r>
            <a:endParaRPr lang="en-US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77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Q2) Does time have an effect on retention?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Jelly Splash</a:t>
            </a:r>
          </a:p>
          <a:p>
            <a:r>
              <a:rPr lang="en-US" dirty="0" smtClean="0"/>
              <a:t>Undisclosed game</a:t>
            </a:r>
          </a:p>
          <a:p>
            <a:r>
              <a:rPr lang="en-US" dirty="0" smtClean="0"/>
              <a:t>Forza 4</a:t>
            </a:r>
          </a:p>
          <a:p>
            <a:r>
              <a:rPr lang="en-US" dirty="0" smtClean="0"/>
              <a:t>World of Warcraft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39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to churn this session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58844"/>
              </p:ext>
            </p:extLst>
          </p:nvPr>
        </p:nvGraphicFramePr>
        <p:xfrm>
          <a:off x="457200" y="1757680"/>
          <a:ext cx="685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/>
                <a:gridCol w="1905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Session variable (p&lt;.001)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 Odds</a:t>
                      </a:r>
                      <a:r>
                        <a:rPr lang="en-US" baseline="0" dirty="0" smtClean="0"/>
                        <a:t> Ratio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Session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-.02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Days since install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.05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Level reached at session 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Levels gained during session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*Lives at session start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*Lives at session 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Ratio of wins during session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-.21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Difficulty of level reached at session 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*Level reached at session end is a gate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7" descr="https://upload.wikimedia.org/wikipedia/en/9/9d/Jelly_Splash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690" y="1143000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Q2) Does time have an effect on retention?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096000"/>
            <a:ext cx="731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p&gt;.1 for: session duration, games played during session, level hopelessness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38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to churn this session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519271"/>
              </p:ext>
            </p:extLst>
          </p:nvPr>
        </p:nvGraphicFramePr>
        <p:xfrm>
          <a:off x="457200" y="1757680"/>
          <a:ext cx="685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/>
                <a:gridCol w="1905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Session variable (p&lt;.001)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 Odds</a:t>
                      </a:r>
                      <a:r>
                        <a:rPr lang="en-US" baseline="0" dirty="0" smtClean="0"/>
                        <a:t> Ratio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Session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-.02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Days since install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.02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Level reached at session 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-.09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Levels gained during session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+Session</a:t>
                      </a:r>
                      <a:r>
                        <a:rPr lang="en-US" baseline="0" dirty="0" smtClean="0"/>
                        <a:t> duration (minutes)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+Games played during session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Ratio of wins during session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-.55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Difficulty of level reached at session 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Q2) Does time have an effect on retention?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096000"/>
            <a:ext cx="27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p&gt;.1 for: level hopelessness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830127" y="1371600"/>
            <a:ext cx="11430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solidFill>
                  <a:prstClr val="white"/>
                </a:solidFill>
              </a:rPr>
              <a:t>U</a:t>
            </a:r>
            <a:endParaRPr lang="en-US" sz="9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8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Population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7" descr="https://upload.wikimedia.org/wikipedia/en/9/9d/Jelly_Splash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418" y="1524000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Q2) Does time have an effect on retention?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85" y="1676399"/>
            <a:ext cx="6702515" cy="4479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354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Shape of </a:t>
            </a:r>
            <a:r>
              <a:rPr lang="en-US" dirty="0" smtClean="0"/>
              <a:t>Time Effect Varies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525545"/>
            <a:ext cx="6019799" cy="4556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https://upload.wikimedia.org/wikipedia/en/9/9d/Jelly_Splash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4800600"/>
            <a:ext cx="743092" cy="74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4328294"/>
            <a:ext cx="1104901" cy="70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www.zero1gaming.com/wp-content/uploads/2013/01/Featured-Image-WoW-Logo-221x22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2" y="3276600"/>
            <a:ext cx="761999" cy="76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Q2) Does time have an effect on retention?</a:t>
            </a:r>
          </a:p>
        </p:txBody>
      </p:sp>
    </p:spTree>
    <p:extLst>
      <p:ext uri="{BB962C8B-B14F-4D97-AF65-F5344CB8AC3E}">
        <p14:creationId xmlns:p14="http://schemas.microsoft.com/office/powerpoint/2010/main" val="1784706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8" y="1752600"/>
            <a:ext cx="786765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Q2) Does time have an effect on retention?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848600" y="533401"/>
            <a:ext cx="11430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solidFill>
                  <a:prstClr val="white"/>
                </a:solidFill>
              </a:rPr>
              <a:t>U</a:t>
            </a:r>
            <a:endParaRPr lang="en-US" sz="9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8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Duration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00175"/>
            <a:ext cx="649605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Q2) Does time have an effect on retention?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848600" y="533401"/>
            <a:ext cx="11430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solidFill>
                  <a:prstClr val="white"/>
                </a:solidFill>
              </a:rPr>
              <a:t>U</a:t>
            </a:r>
            <a:endParaRPr lang="en-US" sz="960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29450" y="2819400"/>
            <a:ext cx="1012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R2=.90, 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p&lt;.001, 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beta=.10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5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Retention in Games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Introduction</a:t>
            </a:r>
            <a:endParaRPr lang="en-US" sz="2000" b="1" dirty="0">
              <a:solidFill>
                <a:prstClr val="white"/>
              </a:solidFill>
            </a:endParaRPr>
          </a:p>
        </p:txBody>
      </p:sp>
      <p:pic>
        <p:nvPicPr>
          <p:cNvPr id="6" name="Picture 2" descr="http://www.hegroup.org.uk/images/epertise_dingbats/Download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15" y="1447800"/>
            <a:ext cx="297248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32715" y="4157008"/>
            <a:ext cx="23836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</a:rPr>
              <a:t>Start Playing</a:t>
            </a:r>
          </a:p>
          <a:p>
            <a:pPr algn="ctr"/>
            <a:r>
              <a:rPr lang="en-US" sz="2400" dirty="0" smtClean="0">
                <a:solidFill>
                  <a:prstClr val="black"/>
                </a:solidFill>
              </a:rPr>
              <a:t>Pastime</a:t>
            </a:r>
            <a:endParaRPr lang="en-US" sz="2400" dirty="0">
              <a:solidFill>
                <a:prstClr val="black"/>
              </a:solidFill>
            </a:endParaRPr>
          </a:p>
          <a:p>
            <a:pPr algn="ctr"/>
            <a:r>
              <a:rPr lang="en-US" sz="2400" dirty="0" smtClean="0">
                <a:solidFill>
                  <a:prstClr val="black"/>
                </a:solidFill>
              </a:rPr>
              <a:t>Loyalty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</a:rPr>
              <a:t>Word-of-mouth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</a:rPr>
              <a:t>Advertisement </a:t>
            </a:r>
            <a:r>
              <a:rPr lang="en-US" sz="2400" dirty="0" smtClean="0">
                <a:solidFill>
                  <a:prstClr val="black"/>
                </a:solidFill>
              </a:rPr>
              <a:t>Requirement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90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Implications for design</a:t>
            </a:r>
          </a:p>
          <a:p>
            <a:pPr lvl="1"/>
            <a:r>
              <a:rPr lang="en-US" dirty="0" smtClean="0"/>
              <a:t>Players will drop out – the question is how fast</a:t>
            </a:r>
          </a:p>
          <a:p>
            <a:pPr lvl="1"/>
            <a:r>
              <a:rPr lang="en-US" dirty="0" smtClean="0"/>
              <a:t>Players are impatient</a:t>
            </a:r>
          </a:p>
          <a:p>
            <a:endParaRPr lang="en-US" dirty="0" smtClean="0"/>
          </a:p>
          <a:p>
            <a:r>
              <a:rPr lang="en-US" dirty="0" smtClean="0"/>
              <a:t>Positioning with the literature</a:t>
            </a:r>
          </a:p>
          <a:p>
            <a:pPr lvl="1"/>
            <a:r>
              <a:rPr lang="en-US" dirty="0"/>
              <a:t>Players </a:t>
            </a:r>
            <a:r>
              <a:rPr lang="en-US" dirty="0" smtClean="0"/>
              <a:t>acquire skills </a:t>
            </a:r>
            <a:r>
              <a:rPr lang="en-US" dirty="0"/>
              <a:t>over time [Koster13</a:t>
            </a:r>
            <a:r>
              <a:rPr lang="en-US" dirty="0" smtClean="0"/>
              <a:t>] [Gee05]</a:t>
            </a:r>
            <a:endParaRPr lang="en-US" dirty="0"/>
          </a:p>
          <a:p>
            <a:pPr lvl="1"/>
            <a:r>
              <a:rPr lang="en-US" dirty="0" smtClean="0"/>
              <a:t>In certain games, time is a measure of difficulty [Juul10]</a:t>
            </a:r>
          </a:p>
          <a:p>
            <a:pPr lvl="1"/>
            <a:r>
              <a:rPr lang="en-US" dirty="0" smtClean="0"/>
              <a:t>First </a:t>
            </a:r>
            <a:r>
              <a:rPr lang="en-US" dirty="0"/>
              <a:t>15 minutes should be rewarding [Meier10]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Q2) Does time have an effect on retention?</a:t>
            </a:r>
          </a:p>
        </p:txBody>
      </p:sp>
    </p:spTree>
    <p:extLst>
      <p:ext uri="{BB962C8B-B14F-4D97-AF65-F5344CB8AC3E}">
        <p14:creationId xmlns:p14="http://schemas.microsoft.com/office/powerpoint/2010/main" val="423866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Q3) Which player segments tolerate challenge most/least?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World of Warcraft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80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Tolerance to Difficulty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http://www.zero1gaming.com/wp-content/uploads/2013/01/Featured-Image-WoW-Logo-221x2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98" y="685800"/>
            <a:ext cx="1143001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Q3) Which player segments tolerate difficulty most/least?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945" y="1133478"/>
            <a:ext cx="3085468" cy="2752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:\Users\tho\Desktop\wow-motivs-im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86200"/>
            <a:ext cx="3092266" cy="275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tho\Desktop\wow-motivs-so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332" y="3886200"/>
            <a:ext cx="3199268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44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http://www.zero1gaming.com/wp-content/uploads/2013/01/Featured-Image-WoW-Logo-221x2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99" y="418626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23" y="838201"/>
            <a:ext cx="7313131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Q3) Which player segments tolerate difficulty most/least?</a:t>
            </a:r>
          </a:p>
        </p:txBody>
      </p:sp>
    </p:spTree>
    <p:extLst>
      <p:ext uri="{BB962C8B-B14F-4D97-AF65-F5344CB8AC3E}">
        <p14:creationId xmlns:p14="http://schemas.microsoft.com/office/powerpoint/2010/main" val="199367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and Gender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715955"/>
              </p:ext>
            </p:extLst>
          </p:nvPr>
        </p:nvGraphicFramePr>
        <p:xfrm>
          <a:off x="458228" y="2594111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572"/>
                <a:gridCol w="1447800"/>
                <a:gridCol w="1524000"/>
                <a:gridCol w="1479308"/>
                <a:gridCol w="1645920"/>
              </a:tblGrid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Women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Women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Raids in 7 months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PvP</a:t>
                      </a:r>
                      <a:r>
                        <a:rPr lang="en-US" dirty="0" smtClean="0"/>
                        <a:t> in 7 months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http://www.zero1gaming.com/wp-content/uploads/2013/01/Featured-Image-WoW-Logo-221x2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99" y="418626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http://www.westmerciaprepared.org/lang/zh-CN_flag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869" y="2057400"/>
            <a:ext cx="772731" cy="51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http://vignette4.wikia.nocookie.net/animalcrossing/images/b/b0/US_Flag.gif/revision/latest?cb=200905301346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390" y="2057400"/>
            <a:ext cx="750006" cy="51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Q3) Which player segments tolerate difficulty most/least?</a:t>
            </a:r>
          </a:p>
        </p:txBody>
      </p:sp>
    </p:spTree>
    <p:extLst>
      <p:ext uri="{BB962C8B-B14F-4D97-AF65-F5344CB8AC3E}">
        <p14:creationId xmlns:p14="http://schemas.microsoft.com/office/powerpoint/2010/main" val="26352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http://www.zero1gaming.com/wp-content/uploads/2013/01/Featured-Image-WoW-Logo-221x2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99" y="418626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4" y="2309973"/>
            <a:ext cx="458152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C:\Users\tho\Desktop\My Dropbox\mondego-docs-thomas\dissertation\img\wow\wow-7m-raid-DS-C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2" y="2309973"/>
            <a:ext cx="458152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http://www.westmerciaprepared.org/lang/zh-CN_flag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344" y="5855462"/>
            <a:ext cx="772731" cy="51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http://vignette4.wikia.nocookie.net/animalcrossing/images/b/b0/US_Flag.gif/revision/latest?cb=2009053013465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233" y="5855462"/>
            <a:ext cx="750006" cy="51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Q3) Which player segments tolerate difficulty most/least?</a:t>
            </a:r>
          </a:p>
        </p:txBody>
      </p:sp>
    </p:spTree>
    <p:extLst>
      <p:ext uri="{BB962C8B-B14F-4D97-AF65-F5344CB8AC3E}">
        <p14:creationId xmlns:p14="http://schemas.microsoft.com/office/powerpoint/2010/main" val="94654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Implications for design</a:t>
            </a:r>
          </a:p>
          <a:p>
            <a:pPr lvl="1"/>
            <a:r>
              <a:rPr lang="en-US" dirty="0" smtClean="0"/>
              <a:t>Need to know players to target them better</a:t>
            </a:r>
          </a:p>
          <a:p>
            <a:pPr lvl="1"/>
            <a:r>
              <a:rPr lang="en-US" dirty="0" smtClean="0"/>
              <a:t>Release different versions in different regions?</a:t>
            </a:r>
          </a:p>
          <a:p>
            <a:pPr lvl="2"/>
            <a:r>
              <a:rPr lang="en-US" dirty="0" smtClean="0"/>
              <a:t>Not feasible for e-sports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Positioning with the literature</a:t>
            </a:r>
          </a:p>
          <a:p>
            <a:pPr lvl="1"/>
            <a:r>
              <a:rPr lang="en-US" dirty="0" smtClean="0"/>
              <a:t>Women </a:t>
            </a:r>
            <a:r>
              <a:rPr lang="en-US" dirty="0"/>
              <a:t>play more, are happier if playing with partner, </a:t>
            </a:r>
            <a:r>
              <a:rPr lang="en-US" dirty="0" smtClean="0"/>
              <a:t>and under-estimate </a:t>
            </a:r>
            <a:r>
              <a:rPr lang="en-US" dirty="0"/>
              <a:t>weekly play time more than </a:t>
            </a:r>
            <a:r>
              <a:rPr lang="en-US" dirty="0" smtClean="0"/>
              <a:t>men [Williams09]</a:t>
            </a:r>
          </a:p>
          <a:p>
            <a:pPr lvl="1"/>
            <a:r>
              <a:rPr lang="en-US" dirty="0" smtClean="0"/>
              <a:t>Elderly prefer casual puzzles, play to pass time [Pearce08][DeSchutter11]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Q3) Which player segments tolerate difficulty most/least?</a:t>
            </a:r>
          </a:p>
        </p:txBody>
      </p:sp>
    </p:spTree>
    <p:extLst>
      <p:ext uri="{BB962C8B-B14F-4D97-AF65-F5344CB8AC3E}">
        <p14:creationId xmlns:p14="http://schemas.microsoft.com/office/powerpoint/2010/main" val="428659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Q4) Do other players affect retention or enjoyment?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World of Warcraft</a:t>
            </a:r>
          </a:p>
          <a:p>
            <a:r>
              <a:rPr lang="en-US" dirty="0" err="1" smtClean="0"/>
              <a:t>Ragnarok</a:t>
            </a:r>
            <a:r>
              <a:rPr lang="en-US" dirty="0" smtClean="0"/>
              <a:t> Online</a:t>
            </a:r>
          </a:p>
          <a:p>
            <a:r>
              <a:rPr lang="en-US" dirty="0" smtClean="0"/>
              <a:t>Forza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39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Guilds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7741561"/>
              </p:ext>
            </p:extLst>
          </p:nvPr>
        </p:nvGraphicFramePr>
        <p:xfrm>
          <a:off x="447964" y="3031836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in a guild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Guild member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Guild officer/leader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Weekly play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Stop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71%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http://www.zero1gaming.com/wp-content/uploads/2013/01/Featured-Image-WoW-Logo-221x2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99" y="418626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Q4) Do other players affect retention?</a:t>
            </a:r>
          </a:p>
        </p:txBody>
      </p:sp>
    </p:spTree>
    <p:extLst>
      <p:ext uri="{BB962C8B-B14F-4D97-AF65-F5344CB8AC3E}">
        <p14:creationId xmlns:p14="http://schemas.microsoft.com/office/powerpoint/2010/main" val="163952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Solo Monks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Q4) Do other players affect retention?</a:t>
            </a:r>
          </a:p>
        </p:txBody>
      </p:sp>
      <p:pic>
        <p:nvPicPr>
          <p:cNvPr id="9" name="Picture 2" descr="C:\Users\tho\Desktop\My Dropbox\mondego-docs-thomas\dissertation\img\ro\RO-warpra-heal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362200"/>
            <a:ext cx="1600200" cy="200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orig02.deviantart.net/3b19/f/2010/297/6/7/cerbolinha_em_os_tarados_by_klanpaia-d31g6g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243" y="438727"/>
            <a:ext cx="1190686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58636"/>
            <a:ext cx="6096000" cy="442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94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Retention in Games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Introduction</a:t>
            </a:r>
            <a:endParaRPr lang="en-US" sz="2000" b="1" dirty="0">
              <a:solidFill>
                <a:prstClr val="white"/>
              </a:solidFill>
            </a:endParaRPr>
          </a:p>
        </p:txBody>
      </p:sp>
      <p:pic>
        <p:nvPicPr>
          <p:cNvPr id="8" name="Picture 12" descr="https://image.freepik.com/free-icon/gamepad-with-3-buttons_318-3157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517" y="1219200"/>
            <a:ext cx="2823683" cy="282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32715" y="4157008"/>
            <a:ext cx="23836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white">
                    <a:lumMod val="65000"/>
                  </a:prstClr>
                </a:solidFill>
              </a:rPr>
              <a:t>Start Playing</a:t>
            </a:r>
          </a:p>
          <a:p>
            <a:pPr algn="ctr"/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Pastime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  <a:p>
            <a:pPr algn="ctr"/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Loyalty</a:t>
            </a:r>
          </a:p>
          <a:p>
            <a:pPr algn="ctr"/>
            <a:r>
              <a:rPr lang="en-US" sz="2400" dirty="0">
                <a:solidFill>
                  <a:prstClr val="white">
                    <a:lumMod val="65000"/>
                  </a:prstClr>
                </a:solidFill>
              </a:rPr>
              <a:t>Word-of-mouth</a:t>
            </a:r>
          </a:p>
          <a:p>
            <a:pPr algn="ctr"/>
            <a:r>
              <a:rPr lang="en-US" sz="2400" dirty="0">
                <a:solidFill>
                  <a:prstClr val="white">
                    <a:lumMod val="65000"/>
                  </a:prstClr>
                </a:solidFill>
              </a:rPr>
              <a:t>Advertisement </a:t>
            </a:r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Requirement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68524" y="4221540"/>
            <a:ext cx="23836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</a:rPr>
              <a:t>Keep Playing</a:t>
            </a:r>
          </a:p>
          <a:p>
            <a:pPr algn="ctr"/>
            <a:r>
              <a:rPr lang="en-US" sz="2400" b="1" dirty="0" smtClean="0">
                <a:solidFill>
                  <a:prstClr val="black"/>
                </a:solidFill>
              </a:rPr>
              <a:t>(Retention)</a:t>
            </a:r>
          </a:p>
          <a:p>
            <a:pPr algn="ctr"/>
            <a:r>
              <a:rPr lang="en-US" sz="2400" dirty="0" smtClean="0">
                <a:solidFill>
                  <a:prstClr val="black"/>
                </a:solidFill>
              </a:rPr>
              <a:t>Enjoyment/Fun</a:t>
            </a:r>
            <a:endParaRPr lang="en-US" sz="2400" dirty="0">
              <a:solidFill>
                <a:prstClr val="black"/>
              </a:solidFill>
            </a:endParaRPr>
          </a:p>
          <a:p>
            <a:pPr algn="ctr"/>
            <a:r>
              <a:rPr lang="en-US" sz="2400" dirty="0">
                <a:solidFill>
                  <a:prstClr val="black"/>
                </a:solidFill>
              </a:rPr>
              <a:t>Peer pressure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233362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00400"/>
            <a:ext cx="1195281" cy="1107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70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Disabling Damage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429" y="609600"/>
            <a:ext cx="1561571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 descr="C:\Users\tho\Desktop\My Dropbox\mondego-docs-thomas\dissertation\img\fm4\assists-over-races-onli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1747837"/>
            <a:ext cx="8897937" cy="358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Q4) Do other players affect retention?</a:t>
            </a:r>
          </a:p>
        </p:txBody>
      </p:sp>
    </p:spTree>
    <p:extLst>
      <p:ext uri="{BB962C8B-B14F-4D97-AF65-F5344CB8AC3E}">
        <p14:creationId xmlns:p14="http://schemas.microsoft.com/office/powerpoint/2010/main" val="86165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Implications for design</a:t>
            </a:r>
          </a:p>
          <a:p>
            <a:pPr lvl="1"/>
            <a:r>
              <a:rPr lang="en-US" dirty="0" smtClean="0"/>
              <a:t>Playing with others can be a double-edged sword</a:t>
            </a:r>
          </a:p>
          <a:p>
            <a:endParaRPr lang="en-US" dirty="0" smtClean="0"/>
          </a:p>
          <a:p>
            <a:r>
              <a:rPr lang="en-US" dirty="0" smtClean="0"/>
              <a:t>Positioning with the literature</a:t>
            </a:r>
          </a:p>
          <a:p>
            <a:pPr lvl="1"/>
            <a:r>
              <a:rPr lang="en-US" dirty="0" smtClean="0"/>
              <a:t>Other players help learn about the game [Nardi06]</a:t>
            </a:r>
          </a:p>
          <a:p>
            <a:pPr lvl="1"/>
            <a:r>
              <a:rPr lang="en-US" dirty="0" smtClean="0"/>
              <a:t>Influence of social network on retention and purchases [Williams14]</a:t>
            </a:r>
          </a:p>
          <a:p>
            <a:pPr lvl="1"/>
            <a:r>
              <a:rPr lang="en-US" dirty="0" smtClean="0"/>
              <a:t>Misogynistic gamer culture [Consalvo12]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Q4) Do other players affect retention?</a:t>
            </a:r>
          </a:p>
        </p:txBody>
      </p:sp>
    </p:spTree>
    <p:extLst>
      <p:ext uri="{BB962C8B-B14F-4D97-AF65-F5344CB8AC3E}">
        <p14:creationId xmlns:p14="http://schemas.microsoft.com/office/powerpoint/2010/main" val="186121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Lessons learned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12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316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Challenge influences retention,</a:t>
            </a:r>
          </a:p>
          <a:p>
            <a:pPr marL="0" indent="0" algn="ctr">
              <a:buNone/>
            </a:pPr>
            <a:r>
              <a:rPr lang="en-US" sz="4000" dirty="0"/>
              <a:t>b</a:t>
            </a:r>
            <a:r>
              <a:rPr lang="en-US" sz="4000" dirty="0" smtClean="0"/>
              <a:t>ut this influence is highly contextual.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Lessons Learned</a:t>
            </a:r>
            <a:endParaRPr lang="en-US" sz="2000" b="1" dirty="0">
              <a:solidFill>
                <a:prstClr val="white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505200" y="2337134"/>
            <a:ext cx="1981200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www.liketotally80s.com/wp-content/uploads/2014/02/500px-Rubiks_cube_scrambled.svg_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98934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1370346"/>
            <a:ext cx="208597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889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Q1) Is difficulty correlated with churn? </a:t>
            </a:r>
            <a:r>
              <a:rPr lang="en-US" b="1" u="sng" dirty="0" smtClean="0"/>
              <a:t>Yes</a:t>
            </a:r>
          </a:p>
          <a:p>
            <a:endParaRPr lang="en-US" dirty="0" smtClean="0"/>
          </a:p>
          <a:p>
            <a:r>
              <a:rPr lang="en-US" dirty="0"/>
              <a:t>What other factors influence retention</a:t>
            </a:r>
            <a:r>
              <a:rPr lang="en-US" dirty="0" smtClean="0"/>
              <a:t>? </a:t>
            </a:r>
            <a:r>
              <a:rPr lang="en-US" b="1" u="sng" dirty="0" smtClean="0"/>
              <a:t>Many</a:t>
            </a:r>
            <a:endParaRPr lang="en-US" b="1" u="sng" dirty="0"/>
          </a:p>
          <a:p>
            <a:pPr lvl="1"/>
            <a:r>
              <a:rPr lang="en-US" dirty="0" smtClean="0"/>
              <a:t>Q2) Does time have an effect on retention? </a:t>
            </a:r>
            <a:r>
              <a:rPr lang="en-US" b="1" u="sng" dirty="0" smtClean="0"/>
              <a:t>Yes</a:t>
            </a:r>
          </a:p>
          <a:p>
            <a:pPr lvl="1"/>
            <a:r>
              <a:rPr lang="en-US" dirty="0" smtClean="0"/>
              <a:t>Q3) Which player segments tolerate challenge most/least? </a:t>
            </a:r>
            <a:r>
              <a:rPr lang="en-US" b="1" u="sng" dirty="0" smtClean="0"/>
              <a:t>It depends</a:t>
            </a:r>
          </a:p>
          <a:p>
            <a:pPr lvl="1"/>
            <a:r>
              <a:rPr lang="en-US" dirty="0" smtClean="0"/>
              <a:t>Q4) Do other players affect retention? </a:t>
            </a:r>
            <a:r>
              <a:rPr lang="en-US" b="1" u="sng" dirty="0" smtClean="0"/>
              <a:t>Sometimes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Lessons </a:t>
            </a:r>
            <a:r>
              <a:rPr lang="en-US" sz="2000" b="1" dirty="0" smtClean="0">
                <a:solidFill>
                  <a:prstClr val="white"/>
                </a:solidFill>
              </a:rPr>
              <a:t>Learned</a:t>
            </a:r>
            <a:endParaRPr lang="en-US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60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Affinity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57563" y="1600200"/>
            <a:ext cx="4258699" cy="4771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Lessons </a:t>
            </a:r>
            <a:r>
              <a:rPr lang="en-US" sz="2000" b="1" dirty="0" smtClean="0">
                <a:solidFill>
                  <a:prstClr val="white"/>
                </a:solidFill>
              </a:rPr>
              <a:t>Learned</a:t>
            </a: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02407" y="2612605"/>
            <a:ext cx="230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Engaging mechanics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16262" y="1087121"/>
            <a:ext cx="20598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</a:rPr>
              <a:t>Adaptive </a:t>
            </a:r>
          </a:p>
          <a:p>
            <a:r>
              <a:rPr lang="en-US" sz="2800" dirty="0" smtClean="0">
                <a:solidFill>
                  <a:prstClr val="black"/>
                </a:solidFill>
              </a:rPr>
              <a:t>difficulty: Q6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24831" y="3311498"/>
            <a:ext cx="27006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</a:rPr>
              <a:t>Spending money </a:t>
            </a:r>
          </a:p>
          <a:p>
            <a:r>
              <a:rPr lang="en-US" sz="2800" dirty="0" smtClean="0">
                <a:solidFill>
                  <a:prstClr val="black"/>
                </a:solidFill>
              </a:rPr>
              <a:t>to again an </a:t>
            </a:r>
          </a:p>
          <a:p>
            <a:r>
              <a:rPr lang="en-US" sz="2800" dirty="0" smtClean="0">
                <a:solidFill>
                  <a:prstClr val="black"/>
                </a:solidFill>
              </a:rPr>
              <a:t>advantage: Q5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16262" y="5031432"/>
            <a:ext cx="199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Learning incentives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4573028" y="1600200"/>
            <a:ext cx="1929380" cy="22345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9600" y="1838980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</a:rPr>
              <a:t>Social: Q4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1054" y="3820180"/>
            <a:ext cx="1508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</a:rPr>
              <a:t>Time: Q2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678" y="5039380"/>
            <a:ext cx="2210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</a:rPr>
              <a:t>Segments: Q3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2677180"/>
            <a:ext cx="2091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</a:rPr>
              <a:t>Difficulty: Q1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95857" y="5834576"/>
            <a:ext cx="2397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</a:rPr>
              <a:t>Hardware: Q87</a:t>
            </a:r>
            <a:endParaRPr lang="en-US" sz="2800" dirty="0">
              <a:solidFill>
                <a:prstClr val="black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3937728" y="6088768"/>
            <a:ext cx="2758129" cy="74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048000" y="1087121"/>
            <a:ext cx="3378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</a:rPr>
              <a:t>Retention metrics: Q8</a:t>
            </a:r>
            <a:endParaRPr lang="en-US" sz="2800" dirty="0">
              <a:solidFill>
                <a:prstClr val="black"/>
              </a:solidFill>
            </a:endParaRPr>
          </a:p>
        </p:txBody>
      </p:sp>
      <p:cxnSp>
        <p:nvCxnSpPr>
          <p:cNvPr id="37" name="Straight Arrow Connector 36"/>
          <p:cNvCxnSpPr>
            <a:stCxn id="36" idx="2"/>
          </p:cNvCxnSpPr>
          <p:nvPr/>
        </p:nvCxnSpPr>
        <p:spPr>
          <a:xfrm flipH="1">
            <a:off x="3657604" y="1610341"/>
            <a:ext cx="1079481" cy="22243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1047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Q5-Spending money to gain an advantage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err="1" smtClean="0"/>
              <a:t>Paypal</a:t>
            </a:r>
            <a:r>
              <a:rPr lang="en-US" dirty="0" smtClean="0"/>
              <a:t> equipment in elitist guilds</a:t>
            </a:r>
          </a:p>
          <a:p>
            <a:endParaRPr lang="en-US" dirty="0"/>
          </a:p>
          <a:p>
            <a:r>
              <a:rPr lang="en-US" dirty="0" smtClean="0"/>
              <a:t>Purchases happen mostly at: </a:t>
            </a:r>
          </a:p>
          <a:p>
            <a:pPr lvl="1"/>
            <a:r>
              <a:rPr lang="en-US" dirty="0" smtClean="0"/>
              <a:t>Difficult </a:t>
            </a:r>
            <a:r>
              <a:rPr lang="en-US" dirty="0"/>
              <a:t>levels</a:t>
            </a:r>
          </a:p>
          <a:p>
            <a:pPr lvl="1"/>
            <a:r>
              <a:rPr lang="en-US" dirty="0" smtClean="0"/>
              <a:t>Gates</a:t>
            </a:r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Money also influences retention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Lessons Learned</a:t>
            </a:r>
            <a:endParaRPr lang="en-US" sz="2000" b="1" dirty="0">
              <a:solidFill>
                <a:prstClr val="white"/>
              </a:solidFill>
            </a:endParaRPr>
          </a:p>
        </p:txBody>
      </p:sp>
      <p:pic>
        <p:nvPicPr>
          <p:cNvPr id="10" name="Picture 2" descr="http://orig02.deviantart.net/3b19/f/2010/297/6/7/cerbolinha_em_os_tarados_by_klanpaia-d31g6g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905000"/>
            <a:ext cx="1380113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upload.wikimedia.org/wikipedia/en/9/9d/Jelly_Splash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671454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933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Retention vs Monetization trade-off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Lessons Learned</a:t>
            </a:r>
            <a:endParaRPr lang="en-US" sz="2000" b="1" dirty="0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1066800"/>
            <a:ext cx="4445000" cy="5351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65" y="1066800"/>
            <a:ext cx="4794335" cy="5351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https://upload.wikimedia.org/wikipedia/en/9/9d/Jelly_Splash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709" y="1143000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zero1gaming.com/wp-content/uploads/2013/01/Featured-Image-WoW-Logo-221x22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65" y="1066800"/>
            <a:ext cx="91440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20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Q6 - Adaptive Difficulty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268362"/>
            <a:ext cx="9144000" cy="313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 descr="C:\Users\tho\Desktop\My Dropbox\mondego-docs-thomas\dissertation\img\fm4\assist-disable-timeli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2" y="1429499"/>
            <a:ext cx="6098938" cy="184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429" y="609600"/>
            <a:ext cx="1561571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107474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Q7 – Hardware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iPhone vs iPad</a:t>
            </a:r>
          </a:p>
          <a:p>
            <a:endParaRPr lang="en-US" dirty="0" smtClean="0"/>
          </a:p>
          <a:p>
            <a:r>
              <a:rPr lang="en-US" dirty="0" smtClean="0"/>
              <a:t>Android devices are very diverse</a:t>
            </a:r>
          </a:p>
          <a:p>
            <a:r>
              <a:rPr lang="en-US" dirty="0" smtClean="0"/>
              <a:t>Pre-tutorial churn comes mostly from:</a:t>
            </a:r>
          </a:p>
          <a:p>
            <a:pPr lvl="1"/>
            <a:r>
              <a:rPr lang="en-US" dirty="0" smtClean="0"/>
              <a:t>Low-end devices</a:t>
            </a:r>
          </a:p>
          <a:p>
            <a:pPr lvl="1"/>
            <a:r>
              <a:rPr lang="en-US" dirty="0" smtClean="0"/>
              <a:t>TVs trying to run the game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Lessons Learned</a:t>
            </a: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391400" y="3352800"/>
            <a:ext cx="1371602" cy="1371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solidFill>
                  <a:prstClr val="white"/>
                </a:solidFill>
              </a:rPr>
              <a:t>U</a:t>
            </a:r>
            <a:endParaRPr lang="en-US" sz="9600" dirty="0">
              <a:solidFill>
                <a:prstClr val="white"/>
              </a:solidFill>
            </a:endParaRPr>
          </a:p>
        </p:txBody>
      </p:sp>
      <p:pic>
        <p:nvPicPr>
          <p:cNvPr id="8" name="Picture 7" descr="https://upload.wikimedia.org/wikipedia/en/9/9d/Jelly_Splash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455" y="1371599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29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Retention in Games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Introduction</a:t>
            </a:r>
            <a:endParaRPr lang="en-US" sz="2000" b="1" dirty="0">
              <a:solidFill>
                <a:prstClr val="white"/>
              </a:solidFill>
            </a:endParaRPr>
          </a:p>
        </p:txBody>
      </p:sp>
      <p:pic>
        <p:nvPicPr>
          <p:cNvPr id="7" name="Picture 6" descr="http://www.icone-png.com/png/53/5349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1295398"/>
            <a:ext cx="2743201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image.freepik.com/free-icon/gamepad-with-3-buttons_318-3157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517" y="1219200"/>
            <a:ext cx="2823683" cy="282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32715" y="4157008"/>
            <a:ext cx="23836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white">
                    <a:lumMod val="65000"/>
                  </a:prstClr>
                </a:solidFill>
              </a:rPr>
              <a:t>Start Playing</a:t>
            </a:r>
          </a:p>
          <a:p>
            <a:pPr algn="ctr"/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Pastime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  <a:p>
            <a:pPr algn="ctr"/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Loyalty</a:t>
            </a:r>
          </a:p>
          <a:p>
            <a:pPr algn="ctr"/>
            <a:r>
              <a:rPr lang="en-US" sz="2400" dirty="0">
                <a:solidFill>
                  <a:prstClr val="white">
                    <a:lumMod val="65000"/>
                  </a:prstClr>
                </a:solidFill>
              </a:rPr>
              <a:t>Word-of-mouth</a:t>
            </a:r>
          </a:p>
          <a:p>
            <a:pPr algn="ctr"/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Advertisement</a:t>
            </a:r>
          </a:p>
          <a:p>
            <a:pPr algn="ctr"/>
            <a:r>
              <a:rPr lang="en-US" sz="2400" dirty="0">
                <a:solidFill>
                  <a:prstClr val="white">
                    <a:lumMod val="65000"/>
                  </a:prstClr>
                </a:solidFill>
              </a:rPr>
              <a:t>Requirement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68524" y="4221540"/>
            <a:ext cx="23836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</a:rPr>
              <a:t>Keep Playing</a:t>
            </a:r>
          </a:p>
          <a:p>
            <a:pPr algn="ctr"/>
            <a:r>
              <a:rPr lang="en-US" sz="2400" b="1" dirty="0" smtClean="0">
                <a:solidFill>
                  <a:prstClr val="black"/>
                </a:solidFill>
              </a:rPr>
              <a:t>(Retention)</a:t>
            </a:r>
          </a:p>
          <a:p>
            <a:pPr algn="ctr"/>
            <a:r>
              <a:rPr lang="en-US" sz="2400" dirty="0" smtClean="0">
                <a:solidFill>
                  <a:prstClr val="black"/>
                </a:solidFill>
              </a:rPr>
              <a:t>Enjoyment/Fun</a:t>
            </a:r>
            <a:endParaRPr lang="en-US" sz="2400" dirty="0">
              <a:solidFill>
                <a:prstClr val="black"/>
              </a:solidFill>
            </a:endParaRPr>
          </a:p>
          <a:p>
            <a:pPr algn="ctr"/>
            <a:r>
              <a:rPr lang="en-US" sz="2400" dirty="0">
                <a:solidFill>
                  <a:prstClr val="black"/>
                </a:solidFill>
              </a:rPr>
              <a:t>Peer pressure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00799" y="4221540"/>
            <a:ext cx="23836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</a:rPr>
              <a:t>Drop out</a:t>
            </a:r>
          </a:p>
          <a:p>
            <a:pPr algn="ctr"/>
            <a:r>
              <a:rPr lang="en-US" sz="2400" b="1" dirty="0" smtClean="0">
                <a:solidFill>
                  <a:prstClr val="black"/>
                </a:solidFill>
              </a:rPr>
              <a:t>(Churn)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233362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00400"/>
            <a:ext cx="1195281" cy="1107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856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Q8 – Retention metrics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Intensity</a:t>
            </a:r>
          </a:p>
          <a:p>
            <a:pPr lvl="1"/>
            <a:r>
              <a:rPr lang="en-US" dirty="0" smtClean="0"/>
              <a:t>Weekly play time, number of sessions per day</a:t>
            </a:r>
          </a:p>
          <a:p>
            <a:r>
              <a:rPr lang="en-US" dirty="0" smtClean="0"/>
              <a:t>Longevity</a:t>
            </a:r>
          </a:p>
          <a:p>
            <a:pPr lvl="1"/>
            <a:r>
              <a:rPr lang="en-US" dirty="0" smtClean="0"/>
              <a:t>Taking breaks, churning</a:t>
            </a:r>
          </a:p>
          <a:p>
            <a:endParaRPr lang="en-US" dirty="0"/>
          </a:p>
          <a:p>
            <a:r>
              <a:rPr lang="en-US" dirty="0" smtClean="0"/>
              <a:t>Satisfaction/recommending to a friend</a:t>
            </a:r>
          </a:p>
          <a:p>
            <a:r>
              <a:rPr lang="en-US" dirty="0" smtClean="0"/>
              <a:t>Purchasing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Lessons Learned</a:t>
            </a:r>
            <a:endParaRPr lang="en-US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5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dirty="0" smtClean="0"/>
              <a:t>The first systematic, cross-game study of the influence of challenge on retention</a:t>
            </a:r>
          </a:p>
          <a:p>
            <a:pPr marL="914400" lvl="1" indent="-514350"/>
            <a:r>
              <a:rPr lang="en-US" dirty="0" smtClean="0"/>
              <a:t>Showing that in two level-based games, difficulty and churn are positively correlated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The first study showing preliminary evidence of the natural effect of time on churn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The first study providing objective metrics quantifying challenge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Additional evidence for:</a:t>
            </a:r>
          </a:p>
          <a:p>
            <a:pPr marL="914400" lvl="1" indent="-514350"/>
            <a:r>
              <a:rPr lang="en-US" dirty="0" smtClean="0"/>
              <a:t>The impact of social interactions on retention</a:t>
            </a:r>
          </a:p>
          <a:p>
            <a:pPr marL="914400" lvl="1" indent="-514350"/>
            <a:r>
              <a:rPr lang="en-US" dirty="0" smtClean="0"/>
              <a:t>The influence of money on retention</a:t>
            </a:r>
          </a:p>
          <a:p>
            <a:pPr marL="914400" lvl="1" indent="-514350"/>
            <a:r>
              <a:rPr lang="en-US" dirty="0" smtClean="0"/>
              <a:t>Players changing the difficulty themselves</a:t>
            </a:r>
          </a:p>
          <a:p>
            <a:pPr marL="914400" lvl="1" indent="-514350"/>
            <a:r>
              <a:rPr lang="en-US" dirty="0" smtClean="0"/>
              <a:t>The diversity of players’ tastes and tolerance to difficulty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Lessons Learned</a:t>
            </a:r>
            <a:endParaRPr lang="en-US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89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Thank you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8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“Fun”?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b="1" dirty="0" smtClean="0"/>
              <a:t>Challenge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smtClean="0"/>
              <a:t>Sweetser05]</a:t>
            </a:r>
          </a:p>
          <a:p>
            <a:endParaRPr lang="en-US" dirty="0" smtClean="0"/>
          </a:p>
          <a:p>
            <a:r>
              <a:rPr lang="en-US" dirty="0" smtClean="0"/>
              <a:t>Fantasy [Malone80]</a:t>
            </a:r>
          </a:p>
          <a:p>
            <a:r>
              <a:rPr lang="en-US" dirty="0" smtClean="0"/>
              <a:t>Aesthetics </a:t>
            </a:r>
            <a:r>
              <a:rPr lang="en-US" dirty="0"/>
              <a:t>[Mekler14</a:t>
            </a:r>
            <a:r>
              <a:rPr lang="en-US" dirty="0" smtClean="0"/>
              <a:t>]</a:t>
            </a:r>
          </a:p>
          <a:p>
            <a:r>
              <a:rPr lang="en-US" dirty="0" smtClean="0"/>
              <a:t>Presence/immersion [Yee07]</a:t>
            </a:r>
          </a:p>
          <a:p>
            <a:r>
              <a:rPr lang="en-US" dirty="0" smtClean="0"/>
              <a:t>Socializing [Nardi06]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Background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5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 – </a:t>
            </a:r>
            <a:r>
              <a:rPr lang="en-US" dirty="0" err="1" smtClean="0"/>
              <a:t>Ragnarok</a:t>
            </a:r>
            <a:r>
              <a:rPr lang="en-US" dirty="0" smtClean="0"/>
              <a:t> Online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2" descr="http://orig02.deviantart.net/3b19/f/2010/297/6/7/cerbolinha_em_os_tarados_by_klanpaia-d31g6g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95600"/>
            <a:ext cx="1461297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- RO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39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Servers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65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594" y="1752601"/>
            <a:ext cx="5133406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" y="1752600"/>
            <a:ext cx="40386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orig02.deviantart.net/3b19/f/2010/297/6/7/cerbolinha_em_os_tarados_by_klanpaia-d31g6g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702" y="400110"/>
            <a:ext cx="1461297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- RO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0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 &amp;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Why play on a private server?</a:t>
            </a:r>
          </a:p>
          <a:p>
            <a:endParaRPr lang="en-US" dirty="0" smtClean="0"/>
          </a:p>
          <a:p>
            <a:r>
              <a:rPr lang="en-US" dirty="0" smtClean="0"/>
              <a:t>Participant observation</a:t>
            </a:r>
          </a:p>
          <a:p>
            <a:r>
              <a:rPr lang="en-US" dirty="0" smtClean="0"/>
              <a:t>9 semi-structured interviews</a:t>
            </a:r>
          </a:p>
          <a:p>
            <a:r>
              <a:rPr lang="en-US" dirty="0" smtClean="0"/>
              <a:t>Read forums</a:t>
            </a:r>
          </a:p>
          <a:p>
            <a:r>
              <a:rPr lang="en-US" dirty="0" smtClean="0"/>
              <a:t>Play the game</a:t>
            </a:r>
          </a:p>
          <a:p>
            <a:r>
              <a:rPr lang="en-US" dirty="0"/>
              <a:t>Official server and 2 private </a:t>
            </a:r>
            <a:r>
              <a:rPr lang="en-US" dirty="0" smtClean="0"/>
              <a:t>servers</a:t>
            </a:r>
          </a:p>
          <a:p>
            <a:r>
              <a:rPr lang="en-US" dirty="0" smtClean="0"/>
              <a:t>November 2009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2" descr="http://orig02.deviantart.net/3b19/f/2010/297/6/7/cerbolinha_em_os_tarados_by_klanpaia-d31g6g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429" y="400111"/>
            <a:ext cx="1278570" cy="120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- RO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2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67</a:t>
            </a:fld>
            <a:endParaRPr lang="en-US"/>
          </a:p>
        </p:txBody>
      </p:sp>
      <p:pic>
        <p:nvPicPr>
          <p:cNvPr id="1026" name="Picture 2" descr="C:\Users\tho\Desktop\My Dropbox\mondego-docs-thomas\dissertation\img\ro\RO-warpra-heal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29638"/>
            <a:ext cx="1600200" cy="200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ho\Desktop\My Dropbox\mondego-docs-thomas\dissertation\img\ro\RO-vend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" y="2438400"/>
            <a:ext cx="58928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ho\Desktop\My Dropbox\mondego-docs-thomas\dissertation\img\ro\RO-control-pane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72" y="1752600"/>
            <a:ext cx="407188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orig02.deviantart.net/3b19/f/2010/297/6/7/cerbolinha_em_os_tarados_by_klanpaia-d31g6g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702" y="400110"/>
            <a:ext cx="1461297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- RO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55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 – World of Warcraft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2" descr="http://www.zero1gaming.com/wp-content/uploads/2013/01/Featured-Image-WoW-Logo-221x2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971800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- WOW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07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 &amp;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Do </a:t>
            </a:r>
            <a:r>
              <a:rPr lang="en-US" b="1" dirty="0" smtClean="0"/>
              <a:t>different </a:t>
            </a:r>
            <a:r>
              <a:rPr lang="en-US" b="1" dirty="0"/>
              <a:t>demographic segments play </a:t>
            </a:r>
            <a:r>
              <a:rPr lang="en-US" b="1" dirty="0" smtClean="0"/>
              <a:t>and churn differently?</a:t>
            </a:r>
          </a:p>
          <a:p>
            <a:endParaRPr lang="en-US" dirty="0" smtClean="0"/>
          </a:p>
          <a:p>
            <a:r>
              <a:rPr lang="en-US" dirty="0" smtClean="0"/>
              <a:t>Online survey of 2865 players in Spring 2010</a:t>
            </a:r>
          </a:p>
          <a:p>
            <a:pPr lvl="1"/>
            <a:r>
              <a:rPr lang="en-US" dirty="0" smtClean="0"/>
              <a:t>Gender, age, country, big 5</a:t>
            </a:r>
          </a:p>
          <a:p>
            <a:pPr lvl="1"/>
            <a:r>
              <a:rPr lang="en-US" dirty="0" smtClean="0"/>
              <a:t>Play motivations: </a:t>
            </a:r>
            <a:r>
              <a:rPr lang="en-US" dirty="0" err="1" smtClean="0"/>
              <a:t>achiev</a:t>
            </a:r>
            <a:r>
              <a:rPr lang="en-US" dirty="0" smtClean="0"/>
              <a:t>., immersion, social [Yee06]</a:t>
            </a:r>
          </a:p>
          <a:p>
            <a:pPr lvl="1"/>
            <a:r>
              <a:rPr lang="en-US" dirty="0" smtClean="0"/>
              <a:t>Years played, weekly play time, took breaks</a:t>
            </a:r>
          </a:p>
          <a:p>
            <a:pPr lvl="1"/>
            <a:r>
              <a:rPr lang="en-US" dirty="0" smtClean="0"/>
              <a:t>Play with real-life vs virtual friends</a:t>
            </a:r>
          </a:p>
          <a:p>
            <a:pPr lvl="1"/>
            <a:r>
              <a:rPr lang="en-US" dirty="0" smtClean="0"/>
              <a:t>And more …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69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Lessons Learned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www.zero1gaming.com/wp-content/uploads/2013/01/Featured-Image-WoW-Logo-221x2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6" y="418627"/>
            <a:ext cx="1105374" cy="110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53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Retention is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Bottom-line for game companies</a:t>
            </a:r>
          </a:p>
          <a:p>
            <a:endParaRPr lang="en-US" dirty="0" smtClean="0"/>
          </a:p>
          <a:p>
            <a:r>
              <a:rPr lang="en-US" dirty="0" smtClean="0"/>
              <a:t>Games in Education</a:t>
            </a:r>
          </a:p>
          <a:p>
            <a:endParaRPr lang="en-US" dirty="0" smtClean="0"/>
          </a:p>
          <a:p>
            <a:r>
              <a:rPr lang="en-US" dirty="0" smtClean="0"/>
              <a:t>Game-based Rehabilitation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Introduction</a:t>
            </a: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99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2" descr="http://www.zero1gaming.com/wp-content/uploads/2013/01/Featured-Image-WoW-Logo-221x2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99" y="418626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7" y="1371599"/>
            <a:ext cx="6701212" cy="503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- WOW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25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 &amp;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b="1" dirty="0" smtClean="0"/>
              <a:t>Which </a:t>
            </a:r>
            <a:r>
              <a:rPr lang="en-US" b="1" dirty="0"/>
              <a:t>segments of players buy gold most</a:t>
            </a:r>
            <a:r>
              <a:rPr lang="en-US" b="1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Same online survey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71</a:t>
            </a:fld>
            <a:endParaRPr lang="en-US"/>
          </a:p>
        </p:txBody>
      </p:sp>
      <p:pic>
        <p:nvPicPr>
          <p:cNvPr id="7" name="Picture 2" descr="http://www.zero1gaming.com/wp-content/uploads/2013/01/Featured-Image-WoW-Logo-221x2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6" y="418627"/>
            <a:ext cx="1105374" cy="110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- WOW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33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72</a:t>
            </a:fld>
            <a:endParaRPr lang="en-US"/>
          </a:p>
        </p:txBody>
      </p:sp>
      <p:pic>
        <p:nvPicPr>
          <p:cNvPr id="7" name="Picture 2" descr="http://www.zero1gaming.com/wp-content/uploads/2013/01/Featured-Image-WoW-Logo-221x2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99" y="418626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09675"/>
            <a:ext cx="6824754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- WOW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22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 &amp;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How fast do players consume new content?</a:t>
            </a:r>
          </a:p>
          <a:p>
            <a:endParaRPr lang="en-US" dirty="0" smtClean="0"/>
          </a:p>
          <a:p>
            <a:r>
              <a:rPr lang="en-US" dirty="0" smtClean="0"/>
              <a:t>Online survey in November 2011</a:t>
            </a:r>
          </a:p>
          <a:p>
            <a:pPr lvl="1"/>
            <a:r>
              <a:rPr lang="en-US" dirty="0" smtClean="0"/>
              <a:t>Same questions as before</a:t>
            </a:r>
          </a:p>
          <a:p>
            <a:pPr lvl="1"/>
            <a:r>
              <a:rPr lang="en-US" dirty="0" smtClean="0"/>
              <a:t>1350 respondents, 41% Chinese</a:t>
            </a:r>
          </a:p>
          <a:p>
            <a:r>
              <a:rPr lang="en-US" dirty="0" smtClean="0"/>
              <a:t>Daily pull of game data until June 2012</a:t>
            </a:r>
          </a:p>
          <a:p>
            <a:pPr lvl="1"/>
            <a:r>
              <a:rPr lang="en-US" dirty="0" smtClean="0"/>
              <a:t>Dungeons entered, </a:t>
            </a:r>
            <a:r>
              <a:rPr lang="en-US" dirty="0" err="1" smtClean="0"/>
              <a:t>PvP</a:t>
            </a:r>
            <a:r>
              <a:rPr lang="en-US" dirty="0" smtClean="0"/>
              <a:t> occurrences, char. played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2" descr="http://www.zero1gaming.com/wp-content/uploads/2013/01/Featured-Image-WoW-Logo-221x2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6" y="418627"/>
            <a:ext cx="1105374" cy="110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- WOW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95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74</a:t>
            </a:fld>
            <a:endParaRPr lang="en-US"/>
          </a:p>
        </p:txBody>
      </p:sp>
      <p:pic>
        <p:nvPicPr>
          <p:cNvPr id="7" name="Picture 2" descr="http://www.zero1gaming.com/wp-content/uploads/2013/01/Featured-Image-WoW-Logo-221x2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99" y="418626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3" y="2209800"/>
            <a:ext cx="458152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C:\Users\tho\Desktop\My Dropbox\mondego-docs-thomas\dissertation\img\wow\wow-7m-raid-DS-C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9800"/>
            <a:ext cx="458152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http://www.westmerciaprepared.org/lang/zh-CN_flag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979" y="5814596"/>
            <a:ext cx="772731" cy="51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http://vignette4.wikia.nocookie.net/animalcrossing/images/b/b0/US_Flag.gif/revision/latest?cb=2009053013465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817" y="5814596"/>
            <a:ext cx="750006" cy="51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- WOW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72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Segments: regions, gender</a:t>
            </a:r>
          </a:p>
          <a:p>
            <a:endParaRPr lang="en-US" dirty="0" smtClean="0"/>
          </a:p>
          <a:p>
            <a:r>
              <a:rPr lang="en-US" dirty="0" err="1" smtClean="0"/>
              <a:t>Achiev</a:t>
            </a:r>
            <a:r>
              <a:rPr lang="en-US" dirty="0" smtClean="0"/>
              <a:t>. and immersion increase play time</a:t>
            </a:r>
          </a:p>
          <a:p>
            <a:r>
              <a:rPr lang="en-US" dirty="0" smtClean="0"/>
              <a:t>Socializing does not</a:t>
            </a:r>
          </a:p>
          <a:p>
            <a:pPr lvl="1"/>
            <a:r>
              <a:rPr lang="en-US" dirty="0" smtClean="0"/>
              <a:t>But guild position does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Active player raiding activity decreases over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2" descr="http://www.zero1gaming.com/wp-content/uploads/2013/01/Featured-Image-WoW-Logo-221x2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99" y="418626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- WOW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63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 – Forza 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/>
              <a:t>76</a:t>
            </a:fld>
            <a:endParaRPr lang="en-US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048000"/>
            <a:ext cx="21621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– F4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60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001000" cy="1143000"/>
          </a:xfrm>
        </p:spPr>
        <p:txBody>
          <a:bodyPr/>
          <a:lstStyle/>
          <a:p>
            <a:r>
              <a:rPr lang="en-US" dirty="0" smtClean="0"/>
              <a:t>Research Question &amp;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Do players change the difficulty themselves?</a:t>
            </a:r>
          </a:p>
          <a:p>
            <a:endParaRPr lang="en-US" dirty="0" smtClean="0"/>
          </a:p>
          <a:p>
            <a:r>
              <a:rPr lang="en-US" dirty="0" smtClean="0"/>
              <a:t>Telemetry data from 220,000 players</a:t>
            </a:r>
          </a:p>
          <a:p>
            <a:pPr lvl="1"/>
            <a:r>
              <a:rPr lang="en-US" dirty="0" smtClean="0"/>
              <a:t>25M race entries</a:t>
            </a:r>
          </a:p>
          <a:p>
            <a:pPr lvl="1"/>
            <a:r>
              <a:rPr lang="en-US" dirty="0" smtClean="0"/>
              <a:t>October 2011 – July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77</a:t>
            </a:fld>
            <a:endParaRPr lang="en-US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429" y="609600"/>
            <a:ext cx="1561571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– F4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12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9AE00-4BDC-4F24-B5C4-DA7194FB6985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50257667"/>
              </p:ext>
            </p:extLst>
          </p:nvPr>
        </p:nvGraphicFramePr>
        <p:xfrm>
          <a:off x="304803" y="533400"/>
          <a:ext cx="8503920" cy="5562600"/>
        </p:xfrm>
        <a:graphic>
          <a:graphicData uri="http://schemas.openxmlformats.org/drawingml/2006/table">
            <a:tbl>
              <a:tblPr firstRow="1" firstCol="1" bandRow="1"/>
              <a:tblGrid>
                <a:gridCol w="1188720"/>
                <a:gridCol w="1463040"/>
                <a:gridCol w="1463040"/>
                <a:gridCol w="1463040"/>
                <a:gridCol w="1463040"/>
                <a:gridCol w="1463040"/>
              </a:tblGrid>
              <a:tr h="6575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Easy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Medium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Hard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Advanced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Expert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575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Line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Full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Brake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OFF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6575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Stability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ON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OFF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575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Traction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ON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OFF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374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Braking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Assisted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w/ ABS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ABS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OFF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374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Gear</a:t>
                      </a:r>
                    </a:p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Shifting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Automatic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w/o clutch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Manual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w/o clutch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Manual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w/ clutch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6575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Damage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Cosmetic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Limited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Simulation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– F4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00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79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– F4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429" y="609600"/>
            <a:ext cx="1561571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 descr="C:\Users\tho\Desktop\My Dropbox\mondego-docs-thomas\dissertation\img\fm4\assists-over-races-care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1676400"/>
            <a:ext cx="8907463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54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Retention in the Literature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 studies</a:t>
            </a:r>
          </a:p>
          <a:p>
            <a:pPr lvl="1"/>
            <a:r>
              <a:rPr lang="en-US" dirty="0" smtClean="0"/>
              <a:t>Continuation desire [Brown09] [Schoenau11]</a:t>
            </a:r>
          </a:p>
          <a:p>
            <a:pPr lvl="1"/>
            <a:r>
              <a:rPr lang="en-US" dirty="0" smtClean="0"/>
              <a:t>Time spent playing [Boyle12]</a:t>
            </a:r>
          </a:p>
          <a:p>
            <a:pPr lvl="1"/>
            <a:r>
              <a:rPr lang="en-US" dirty="0" smtClean="0"/>
              <a:t>Loyalty, replay, recommendation [Hamari15]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Studies using commercial game data</a:t>
            </a:r>
          </a:p>
          <a:p>
            <a:pPr lvl="1"/>
            <a:r>
              <a:rPr lang="en-US" dirty="0" err="1" smtClean="0"/>
              <a:t>Aion</a:t>
            </a:r>
            <a:r>
              <a:rPr lang="en-US" dirty="0" smtClean="0"/>
              <a:t> [Nozhnin12] </a:t>
            </a:r>
          </a:p>
          <a:p>
            <a:pPr lvl="1"/>
            <a:r>
              <a:rPr lang="en-US" dirty="0" smtClean="0"/>
              <a:t>Diamond Dash [Runge14]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Introduction</a:t>
            </a:r>
            <a:endParaRPr lang="en-US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92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80</a:t>
            </a:fld>
            <a:endParaRPr lang="en-US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429" y="609600"/>
            <a:ext cx="1561571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 descr="C:\Users\tho\Desktop\My Dropbox\mondego-docs-thomas\dissertation\img\fm4\assists-over-races-onli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1747837"/>
            <a:ext cx="8897937" cy="358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– F4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01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81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268362"/>
            <a:ext cx="9144000" cy="313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 descr="C:\Users\tho\Desktop\My Dropbox\mondego-docs-thomas\dissertation\img\fm4\assist-disable-timeli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2" y="1429499"/>
            <a:ext cx="6098938" cy="184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429" y="609600"/>
            <a:ext cx="1561571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– F4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71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Forza 4 – logistic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pPr/>
              <a:t>82</a:t>
            </a:fld>
            <a:endParaRPr lang="en-US"/>
          </a:p>
        </p:txBody>
      </p:sp>
      <p:graphicFrame>
        <p:nvGraphicFramePr>
          <p:cNvPr id="3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2013240"/>
              </p:ext>
            </p:extLst>
          </p:nvPr>
        </p:nvGraphicFramePr>
        <p:xfrm>
          <a:off x="152400" y="2118360"/>
          <a:ext cx="8915400" cy="249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2800"/>
                <a:gridCol w="1447800"/>
                <a:gridCol w="4114800"/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Log OR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Explanation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Position at</a:t>
                      </a:r>
                      <a:r>
                        <a:rPr lang="en-US" sz="2800" baseline="0" dirty="0" smtClean="0"/>
                        <a:t> finish line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Confidence?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Car performance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dirty="0" smtClean="0"/>
                        <a:t> index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“Stacking handicaps”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Sedan first, F1 right after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Number of races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–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aseline="0" dirty="0" smtClean="0"/>
                        <a:t>Habit?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– F4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27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Forza 4 – log </a:t>
            </a:r>
            <a:r>
              <a:rPr lang="en-US" dirty="0" err="1" smtClean="0"/>
              <a:t>reg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51310"/>
              </p:ext>
            </p:extLst>
          </p:nvPr>
        </p:nvGraphicFramePr>
        <p:xfrm>
          <a:off x="457200" y="2133600"/>
          <a:ext cx="8229600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Precision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Recall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Autobrake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84%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97%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Full line</a:t>
                      </a:r>
                      <a:endParaRPr lang="en-US" sz="28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78%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95%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Clutch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-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-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Others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60-70%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50-80%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– F4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6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Given the opportunity, players tune the difficulty themselves</a:t>
            </a:r>
          </a:p>
          <a:p>
            <a:r>
              <a:rPr lang="en-US" dirty="0" smtClean="0"/>
              <a:t>Easier assists are disabled faster</a:t>
            </a:r>
          </a:p>
          <a:p>
            <a:r>
              <a:rPr lang="en-US" dirty="0" smtClean="0"/>
              <a:t>Easier assists are disabled more permanently</a:t>
            </a:r>
          </a:p>
          <a:p>
            <a:r>
              <a:rPr lang="en-US" dirty="0" smtClean="0"/>
              <a:t>Other players can get in the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84</a:t>
            </a:fld>
            <a:endParaRPr lang="en-US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429" y="609600"/>
            <a:ext cx="1561571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– F4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65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 – jelly splash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/>
              <a:t>85</a:t>
            </a:fld>
            <a:endParaRPr lang="en-US"/>
          </a:p>
        </p:txBody>
      </p:sp>
      <p:pic>
        <p:nvPicPr>
          <p:cNvPr id="7" name="Picture 7" descr="https://upload.wikimedia.org/wikipedia/en/9/9d/Jelly_Splash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971800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– JS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7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001000" cy="1143000"/>
          </a:xfrm>
        </p:spPr>
        <p:txBody>
          <a:bodyPr/>
          <a:lstStyle/>
          <a:p>
            <a:r>
              <a:rPr lang="en-US" dirty="0" smtClean="0"/>
              <a:t>Research Question &amp;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What is the impact of difficulty on churn?</a:t>
            </a:r>
          </a:p>
          <a:p>
            <a:endParaRPr lang="en-US" dirty="0" smtClean="0"/>
          </a:p>
          <a:p>
            <a:r>
              <a:rPr lang="en-US" dirty="0" smtClean="0"/>
              <a:t>Telemetry data from 273,000 players</a:t>
            </a:r>
          </a:p>
          <a:p>
            <a:pPr lvl="1"/>
            <a:r>
              <a:rPr lang="en-US" dirty="0" smtClean="0"/>
              <a:t>25M games</a:t>
            </a:r>
          </a:p>
          <a:p>
            <a:pPr lvl="1"/>
            <a:r>
              <a:rPr lang="en-US" dirty="0" smtClean="0"/>
              <a:t>37,000 purchases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86</a:t>
            </a:fld>
            <a:endParaRPr lang="en-US"/>
          </a:p>
        </p:txBody>
      </p:sp>
      <p:pic>
        <p:nvPicPr>
          <p:cNvPr id="7" name="Picture 7" descr="https://upload.wikimedia.org/wikipedia/en/9/9d/Jelly_Splash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12036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– JS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00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87</a:t>
            </a:fld>
            <a:endParaRPr lang="en-US"/>
          </a:p>
        </p:txBody>
      </p:sp>
      <p:pic>
        <p:nvPicPr>
          <p:cNvPr id="10" name="Picture 7" descr="https://upload.wikimedia.org/wikipedia/en/9/9d/Jelly_Splash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685800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7450"/>
            <a:ext cx="9147249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– JS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58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528" y="304800"/>
            <a:ext cx="80010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Difficulty causes churn</a:t>
            </a:r>
          </a:p>
          <a:p>
            <a:r>
              <a:rPr lang="en-US" dirty="0" smtClean="0"/>
              <a:t>But also purchases</a:t>
            </a:r>
          </a:p>
          <a:p>
            <a:endParaRPr lang="en-US" dirty="0"/>
          </a:p>
          <a:p>
            <a:r>
              <a:rPr lang="en-US" dirty="0" smtClean="0"/>
              <a:t>Churn decreases with level number</a:t>
            </a:r>
          </a:p>
          <a:p>
            <a:pPr lvl="1"/>
            <a:r>
              <a:rPr lang="en-US" dirty="0" smtClean="0"/>
              <a:t>Players churn early or later/never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88</a:t>
            </a:fld>
            <a:endParaRPr lang="en-US"/>
          </a:p>
        </p:txBody>
      </p:sp>
      <p:pic>
        <p:nvPicPr>
          <p:cNvPr id="7" name="Picture 7" descr="https://upload.wikimedia.org/wikipedia/en/9/9d/Jelly_Splash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12036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– JS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82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 – undisclosed game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9C5EC-56CE-4649-B198-E70941708DE2}" type="slidenum">
              <a:rPr lang="en-US" smtClean="0"/>
              <a:t>89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638800" y="2971800"/>
            <a:ext cx="1371602" cy="1371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U</a:t>
            </a:r>
            <a:endParaRPr lang="en-US" sz="9600" dirty="0"/>
          </a:p>
        </p:txBody>
      </p:sp>
      <p:sp>
        <p:nvSpPr>
          <p:cNvPr id="9" name="TextBox 8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– U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5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343025"/>
            <a:ext cx="380047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Affecting Retention in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0" y="4507978"/>
            <a:ext cx="3230419" cy="219762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Challenge</a:t>
            </a:r>
          </a:p>
          <a:p>
            <a:pPr marL="0" indent="0" algn="ctr">
              <a:buNone/>
            </a:pPr>
            <a:r>
              <a:rPr lang="en-US" dirty="0" smtClean="0"/>
              <a:t>Game mechanics </a:t>
            </a: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Community</a:t>
            </a:r>
          </a:p>
          <a:p>
            <a:pPr marL="0" indent="0" algn="ctr">
              <a:buNone/>
            </a:pPr>
            <a:r>
              <a:rPr lang="en-US" dirty="0" smtClean="0"/>
              <a:t>Business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Introduction</a:t>
            </a:r>
            <a:endParaRPr lang="en-US" sz="2000" b="1" dirty="0">
              <a:solidFill>
                <a:prstClr val="white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533524"/>
            <a:ext cx="16764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399"/>
            <a:ext cx="189547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35445"/>
            <a:ext cx="1359693" cy="126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618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001000" cy="1143000"/>
          </a:xfrm>
        </p:spPr>
        <p:txBody>
          <a:bodyPr/>
          <a:lstStyle/>
          <a:p>
            <a:r>
              <a:rPr lang="en-US" dirty="0" smtClean="0"/>
              <a:t>Research Question &amp;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What is the impact of the tutorial on churn?</a:t>
            </a:r>
          </a:p>
          <a:p>
            <a:endParaRPr lang="en-US" dirty="0" smtClean="0"/>
          </a:p>
          <a:p>
            <a:r>
              <a:rPr lang="en-US" dirty="0" smtClean="0"/>
              <a:t>Telemetry data from 78,000 players</a:t>
            </a:r>
          </a:p>
          <a:p>
            <a:pPr lvl="1"/>
            <a:r>
              <a:rPr lang="en-US" dirty="0" smtClean="0"/>
              <a:t>2M logins and 4M tutorial steps recorded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90</a:t>
            </a:fld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848600" y="533401"/>
            <a:ext cx="11430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U</a:t>
            </a:r>
            <a:endParaRPr lang="en-US" sz="9600" dirty="0"/>
          </a:p>
        </p:txBody>
      </p:sp>
      <p:sp>
        <p:nvSpPr>
          <p:cNvPr id="10" name="TextBox 9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– U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0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8" y="1752600"/>
            <a:ext cx="786765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 – Loading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91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– U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848600" y="533401"/>
            <a:ext cx="11430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U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8663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 – Step Duration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92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00175"/>
            <a:ext cx="649605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– U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848600" y="533401"/>
            <a:ext cx="11430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U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57592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0010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Tutorial churn comes from:</a:t>
            </a:r>
          </a:p>
          <a:p>
            <a:pPr lvl="1"/>
            <a:r>
              <a:rPr lang="en-US" dirty="0" smtClean="0"/>
              <a:t>Mostly time</a:t>
            </a:r>
          </a:p>
          <a:p>
            <a:pPr lvl="1"/>
            <a:r>
              <a:rPr lang="en-US" dirty="0" smtClean="0"/>
              <a:t>Not particular mechanics</a:t>
            </a:r>
          </a:p>
          <a:p>
            <a:pPr lvl="1"/>
            <a:r>
              <a:rPr lang="en-US" dirty="0" smtClean="0"/>
              <a:t>Longer loading time </a:t>
            </a:r>
          </a:p>
          <a:p>
            <a:pPr lvl="1"/>
            <a:r>
              <a:rPr lang="en-US" dirty="0" smtClean="0"/>
              <a:t>Improper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93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Findings – U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848600" y="533401"/>
            <a:ext cx="11430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U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44865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Factors influencing retention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7292488"/>
              </p:ext>
            </p:extLst>
          </p:nvPr>
        </p:nvGraphicFramePr>
        <p:xfrm>
          <a:off x="284739" y="1447800"/>
          <a:ext cx="8630661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828"/>
                <a:gridCol w="1939243"/>
                <a:gridCol w="1473825"/>
                <a:gridCol w="1259091"/>
                <a:gridCol w="1315611"/>
                <a:gridCol w="16140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Game</a:t>
                      </a:r>
                      <a:endParaRPr lang="en-US" b="0" dirty="0"/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Challenge</a:t>
                      </a:r>
                      <a:endParaRPr lang="en-US" b="0" dirty="0"/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Time</a:t>
                      </a:r>
                      <a:endParaRPr lang="en-US" b="0" dirty="0"/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Social</a:t>
                      </a:r>
                      <a:endParaRPr lang="en-US" b="0" dirty="0"/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Money</a:t>
                      </a:r>
                      <a:endParaRPr lang="en-US" b="0" dirty="0"/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Misc.</a:t>
                      </a:r>
                      <a:endParaRPr lang="en-US" b="0" dirty="0"/>
                    </a:p>
                  </a:txBody>
                  <a:tcPr marL="84406" marR="84406"/>
                </a:tc>
              </a:tr>
              <a:tr h="370840">
                <a:tc>
                  <a:txBody>
                    <a:bodyPr/>
                    <a:lstStyle/>
                    <a:p>
                      <a:endParaRPr lang="en-US" b="0" dirty="0" smtClean="0"/>
                    </a:p>
                    <a:p>
                      <a:endParaRPr lang="en-US" b="0" dirty="0" smtClean="0"/>
                    </a:p>
                    <a:p>
                      <a:endParaRPr lang="en-US" b="0" dirty="0"/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Higher rates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Stronger economy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Higher rates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Group play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Paypal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 gear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Anti-bot system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</a:tr>
              <a:tr h="370840">
                <a:tc>
                  <a:txBody>
                    <a:bodyPr/>
                    <a:lstStyle/>
                    <a:p>
                      <a:endParaRPr lang="en-US" b="0" dirty="0" smtClean="0"/>
                    </a:p>
                    <a:p>
                      <a:endParaRPr lang="en-US" b="0" dirty="0" smtClean="0"/>
                    </a:p>
                    <a:p>
                      <a:endParaRPr lang="en-US" b="0" dirty="0"/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Buying gold</a:t>
                      </a:r>
                    </a:p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Dungeon bosses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Content consumption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RL vs IG ties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Buying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gold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Gender, region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</a:tr>
              <a:tr h="370840">
                <a:tc>
                  <a:txBody>
                    <a:bodyPr/>
                    <a:lstStyle/>
                    <a:p>
                      <a:endParaRPr lang="en-US" b="0" dirty="0" smtClean="0"/>
                    </a:p>
                    <a:p>
                      <a:endParaRPr lang="en-US" b="0" dirty="0" smtClean="0"/>
                    </a:p>
                    <a:p>
                      <a:endParaRPr lang="en-US" b="0" dirty="0"/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Assists &amp; 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bundles</a:t>
                      </a:r>
                    </a:p>
                    <a:p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Mode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Disabling assists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Damage assist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Veterans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</a:tr>
              <a:tr h="370840">
                <a:tc>
                  <a:txBody>
                    <a:bodyPr/>
                    <a:lstStyle/>
                    <a:p>
                      <a:endParaRPr lang="en-US" b="0" dirty="0" smtClean="0"/>
                    </a:p>
                    <a:p>
                      <a:endParaRPr lang="en-US" b="0" dirty="0" smtClean="0"/>
                    </a:p>
                    <a:p>
                      <a:endParaRPr lang="en-US" b="0" dirty="0"/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Level difficulty</a:t>
                      </a:r>
                    </a:p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Hopelessness</a:t>
                      </a:r>
                    </a:p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Replays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Churn early or never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FB logins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Gates</a:t>
                      </a:r>
                    </a:p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Extra moves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</a:tr>
              <a:tr h="370840">
                <a:tc>
                  <a:txBody>
                    <a:bodyPr/>
                    <a:lstStyle/>
                    <a:p>
                      <a:endParaRPr lang="en-US" b="0" dirty="0" smtClean="0"/>
                    </a:p>
                    <a:p>
                      <a:endParaRPr lang="en-US" b="0" dirty="0" smtClean="0"/>
                    </a:p>
                    <a:p>
                      <a:endParaRPr lang="en-US" b="0" dirty="0"/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Loading time</a:t>
                      </a:r>
                    </a:p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Step 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New PVP feature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Unsuitable devices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84406" marR="84406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94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Approach</a:t>
            </a:r>
          </a:p>
        </p:txBody>
      </p:sp>
      <p:pic>
        <p:nvPicPr>
          <p:cNvPr id="17" name="Picture 2" descr="http://orig02.deviantart.net/3b19/f/2010/297/6/7/cerbolinha_em_os_tarados_by_klanpaia-d31g6g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883050" cy="82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zero1gaming.com/wp-content/uploads/2013/01/Featured-Image-WoW-Logo-221x2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72" y="2733847"/>
            <a:ext cx="915428" cy="91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" descr="https://upload.wikimedia.org/wikipedia/en/9/9d/Jelly_Splash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55720"/>
            <a:ext cx="915427" cy="91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724447"/>
            <a:ext cx="1163060" cy="73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381000" y="5553247"/>
            <a:ext cx="839229" cy="7480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7958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upload.wikimedia.org/wikipedia/en/5/52/Flappy_Bird_gamepl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384" y="200812"/>
            <a:ext cx="3748416" cy="66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43" y="400110"/>
            <a:ext cx="3631657" cy="645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95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5457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s://farm8.staticflickr.com/7550/15998096532_68e29d23b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911" y="3478829"/>
            <a:ext cx="5073831" cy="337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96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Introduction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://a57.foxnews.com/global.fncstatic.com/static/managed/img/Scitech/876/493/Video%20Games%20Record%20Holder.jpg?ve=1&amp;tl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900" y="400110"/>
            <a:ext cx="5494963" cy="309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8217989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325" y="400110"/>
            <a:ext cx="5081758" cy="309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i.telegraph.co.uk/multimedia/archive/02344/ipad_2344343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8657" y="3495689"/>
            <a:ext cx="5422090" cy="338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9600" y="6606436"/>
            <a:ext cx="457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Photos </a:t>
            </a:r>
            <a:r>
              <a:rPr lang="en-US" sz="1000" dirty="0">
                <a:solidFill>
                  <a:schemeClr val="bg1"/>
                </a:solidFill>
              </a:rPr>
              <a:t>by Ralph </a:t>
            </a:r>
            <a:r>
              <a:rPr lang="en-US" sz="1000" dirty="0" err="1" smtClean="0">
                <a:solidFill>
                  <a:schemeClr val="bg1"/>
                </a:solidFill>
              </a:rPr>
              <a:t>Orlowski</a:t>
            </a:r>
            <a:r>
              <a:rPr lang="en-US" sz="1000" dirty="0" smtClean="0">
                <a:solidFill>
                  <a:schemeClr val="bg1"/>
                </a:solidFill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</a:rPr>
              <a:t>Guiness</a:t>
            </a:r>
            <a:r>
              <a:rPr lang="en-US" sz="1000" dirty="0" smtClean="0">
                <a:solidFill>
                  <a:schemeClr val="bg1"/>
                </a:solidFill>
              </a:rPr>
              <a:t> Book Record, Getty Images, and Telegraph.co.uk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46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97</a:t>
            </a:fld>
            <a:endParaRPr lang="en-US"/>
          </a:p>
        </p:txBody>
      </p:sp>
      <p:pic>
        <p:nvPicPr>
          <p:cNvPr id="2054" name="Picture 6" descr="http://sayyes.com/wp-content/uploads/2012/12/wii2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375169"/>
            <a:ext cx="5410200" cy="648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5000" y="1219200"/>
            <a:ext cx="137160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Bored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3429000" y="1219200"/>
            <a:ext cx="175260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Anxious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00" y="1219200"/>
            <a:ext cx="182880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Engaged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Background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9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124200"/>
            <a:ext cx="4038600" cy="3581400"/>
          </a:xfrm>
        </p:spPr>
        <p:txBody>
          <a:bodyPr/>
          <a:lstStyle/>
          <a:p>
            <a:r>
              <a:rPr lang="en-US" dirty="0" smtClean="0"/>
              <a:t>Time</a:t>
            </a:r>
          </a:p>
          <a:p>
            <a:r>
              <a:rPr lang="en-US" dirty="0" smtClean="0"/>
              <a:t>Player skill</a:t>
            </a:r>
          </a:p>
          <a:p>
            <a:r>
              <a:rPr lang="en-US" dirty="0" smtClean="0"/>
              <a:t>Player motivations</a:t>
            </a:r>
          </a:p>
          <a:p>
            <a:r>
              <a:rPr lang="en-US" dirty="0" smtClean="0"/>
              <a:t>Hardware</a:t>
            </a:r>
          </a:p>
          <a:p>
            <a:r>
              <a:rPr lang="en-US" dirty="0" smtClean="0"/>
              <a:t>Money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3124200"/>
            <a:ext cx="4038600" cy="3581400"/>
          </a:xfrm>
        </p:spPr>
        <p:txBody>
          <a:bodyPr/>
          <a:lstStyle/>
          <a:p>
            <a:r>
              <a:rPr lang="en-US" dirty="0"/>
              <a:t>Friends, family</a:t>
            </a:r>
            <a:endParaRPr lang="en-US" b="1" dirty="0"/>
          </a:p>
          <a:p>
            <a:r>
              <a:rPr lang="en-US" dirty="0" smtClean="0"/>
              <a:t>Immersion</a:t>
            </a:r>
            <a:endParaRPr lang="en-US" dirty="0"/>
          </a:p>
          <a:p>
            <a:r>
              <a:rPr lang="en-US" dirty="0"/>
              <a:t>Competition</a:t>
            </a:r>
          </a:p>
          <a:p>
            <a:r>
              <a:rPr lang="en-US" dirty="0" smtClean="0"/>
              <a:t>Socializing</a:t>
            </a:r>
            <a:endParaRPr lang="en-US" dirty="0"/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83BA-727F-4E51-9CF7-31DC34FDEFEA}" type="slidenum">
              <a:rPr lang="en-US" smtClean="0"/>
              <a:t>98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8" y="0"/>
            <a:ext cx="914194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Lessons Learned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505200" y="1447800"/>
            <a:ext cx="1981200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Heart 7"/>
          <p:cNvSpPr/>
          <p:nvPr/>
        </p:nvSpPr>
        <p:spPr>
          <a:xfrm>
            <a:off x="5638800" y="914400"/>
            <a:ext cx="1066800" cy="1066800"/>
          </a:xfrm>
          <a:prstGeom prst="heart">
            <a:avLst/>
          </a:prstGeom>
          <a:solidFill>
            <a:srgbClr val="FF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http://www.liketotally80s.com/wp-content/uploads/2014/02/500px-Rubiks_cube_scrambled.svg_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838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4191000" y="1832432"/>
            <a:ext cx="1524000" cy="121556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44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2672</TotalTime>
  <Words>3594</Words>
  <Application>Microsoft Office PowerPoint</Application>
  <PresentationFormat>On-screen Show (4:3)</PresentationFormat>
  <Paragraphs>1009</Paragraphs>
  <Slides>98</Slides>
  <Notes>88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98</vt:i4>
      </vt:variant>
    </vt:vector>
  </HeadingPairs>
  <TitlesOfParts>
    <vt:vector size="100" baseType="lpstr">
      <vt:lpstr>Office Theme</vt:lpstr>
      <vt:lpstr>1_Office Theme</vt:lpstr>
      <vt:lpstr>Challenge and Retention in Games</vt:lpstr>
      <vt:lpstr>Outline</vt:lpstr>
      <vt:lpstr>Motivation and thesis</vt:lpstr>
      <vt:lpstr>Retention in Games</vt:lpstr>
      <vt:lpstr>Retention in Games</vt:lpstr>
      <vt:lpstr>Retention in Games</vt:lpstr>
      <vt:lpstr>Retention is Important</vt:lpstr>
      <vt:lpstr>Retention in the Literature</vt:lpstr>
      <vt:lpstr>Affecting Retention in Games</vt:lpstr>
      <vt:lpstr>Affecting Retention in Games</vt:lpstr>
      <vt:lpstr>General line of inquiry</vt:lpstr>
      <vt:lpstr>Challenge</vt:lpstr>
      <vt:lpstr>Challenge is Important in Games</vt:lpstr>
      <vt:lpstr>Challenge – Retention</vt:lpstr>
      <vt:lpstr>Thesis</vt:lpstr>
      <vt:lpstr>Research Questions</vt:lpstr>
      <vt:lpstr>Data AND METHODOLOGY</vt:lpstr>
      <vt:lpstr>Methodology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 in the 5 games</vt:lpstr>
      <vt:lpstr>Q1) Is difficulty correlated with churn? </vt:lpstr>
      <vt:lpstr>Difficulty correlates with Churn</vt:lpstr>
      <vt:lpstr>Difficulty correlates with Churn</vt:lpstr>
      <vt:lpstr>Perception of Difficulty</vt:lpstr>
      <vt:lpstr>Perception of Difficulty</vt:lpstr>
      <vt:lpstr>Rates</vt:lpstr>
      <vt:lpstr>Summary</vt:lpstr>
      <vt:lpstr>Q2) Does time have an effect on retention? </vt:lpstr>
      <vt:lpstr>Likelihood to churn this session</vt:lpstr>
      <vt:lpstr>Likelihood to churn this session</vt:lpstr>
      <vt:lpstr>Active Population Over Time</vt:lpstr>
      <vt:lpstr>Shape of Time Effect Varies</vt:lpstr>
      <vt:lpstr>Loading Time</vt:lpstr>
      <vt:lpstr>Step Duration</vt:lpstr>
      <vt:lpstr>Summary</vt:lpstr>
      <vt:lpstr>Q3) Which player segments tolerate challenge most/least? </vt:lpstr>
      <vt:lpstr>Tolerance to Difficulty</vt:lpstr>
      <vt:lpstr>PowerPoint Presentation</vt:lpstr>
      <vt:lpstr>Region and Gender</vt:lpstr>
      <vt:lpstr>Region</vt:lpstr>
      <vt:lpstr>Summary</vt:lpstr>
      <vt:lpstr>Q4) Do other players affect retention or enjoyment? </vt:lpstr>
      <vt:lpstr>Guilds</vt:lpstr>
      <vt:lpstr>Solo Monks</vt:lpstr>
      <vt:lpstr>Disabling Damage</vt:lpstr>
      <vt:lpstr>Summary</vt:lpstr>
      <vt:lpstr>Lessons learned</vt:lpstr>
      <vt:lpstr>Thesis</vt:lpstr>
      <vt:lpstr>Research Questions</vt:lpstr>
      <vt:lpstr>Affinity Diagram</vt:lpstr>
      <vt:lpstr>Q5-Spending money to gain an advantage</vt:lpstr>
      <vt:lpstr>Retention vs Monetization trade-off</vt:lpstr>
      <vt:lpstr>Q6 - Adaptive Difficulty</vt:lpstr>
      <vt:lpstr>Q7 – Hardware</vt:lpstr>
      <vt:lpstr>Q8 – Retention metrics</vt:lpstr>
      <vt:lpstr>Contributions</vt:lpstr>
      <vt:lpstr>Thank you</vt:lpstr>
      <vt:lpstr>What is “Fun”?</vt:lpstr>
      <vt:lpstr>Findings – Ragnarok Online</vt:lpstr>
      <vt:lpstr>Private Servers</vt:lpstr>
      <vt:lpstr>Research Question &amp; Methods</vt:lpstr>
      <vt:lpstr>Findings</vt:lpstr>
      <vt:lpstr>Findings – World of Warcraft</vt:lpstr>
      <vt:lpstr>Research Question &amp; Methods</vt:lpstr>
      <vt:lpstr>Findings</vt:lpstr>
      <vt:lpstr>Research Question &amp; Methods</vt:lpstr>
      <vt:lpstr>Findings</vt:lpstr>
      <vt:lpstr>Research Question &amp; Methods</vt:lpstr>
      <vt:lpstr>Findings</vt:lpstr>
      <vt:lpstr>Summary</vt:lpstr>
      <vt:lpstr>Findings – Forza 4</vt:lpstr>
      <vt:lpstr>Research Question &amp; Methods</vt:lpstr>
      <vt:lpstr>PowerPoint Presentation</vt:lpstr>
      <vt:lpstr>Findings</vt:lpstr>
      <vt:lpstr>Findings</vt:lpstr>
      <vt:lpstr>Findings</vt:lpstr>
      <vt:lpstr>Forza 4 – logistic regression</vt:lpstr>
      <vt:lpstr>Forza 4 – log reg performance</vt:lpstr>
      <vt:lpstr>Summary</vt:lpstr>
      <vt:lpstr>Findings – jelly splash</vt:lpstr>
      <vt:lpstr>Research Question &amp; Methods</vt:lpstr>
      <vt:lpstr>Findings</vt:lpstr>
      <vt:lpstr>Summary</vt:lpstr>
      <vt:lpstr>Findings – undisclosed game</vt:lpstr>
      <vt:lpstr>Research Question &amp; Methods</vt:lpstr>
      <vt:lpstr>Findings – Loading Time</vt:lpstr>
      <vt:lpstr>Findings – Step Duration</vt:lpstr>
      <vt:lpstr>Summary</vt:lpstr>
      <vt:lpstr>Factors influencing retention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 and Engagement in Games</dc:title>
  <dc:creator>tho</dc:creator>
  <cp:lastModifiedBy>tho</cp:lastModifiedBy>
  <cp:revision>303</cp:revision>
  <dcterms:created xsi:type="dcterms:W3CDTF">2016-04-17T23:05:27Z</dcterms:created>
  <dcterms:modified xsi:type="dcterms:W3CDTF">2016-05-23T08:07:43Z</dcterms:modified>
</cp:coreProperties>
</file>